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4"/>
  </p:notesMasterIdLst>
  <p:sldIdLst>
    <p:sldId id="265" r:id="rId4"/>
    <p:sldId id="261" r:id="rId5"/>
    <p:sldId id="264" r:id="rId6"/>
    <p:sldId id="273" r:id="rId7"/>
    <p:sldId id="299" r:id="rId8"/>
    <p:sldId id="304" r:id="rId9"/>
    <p:sldId id="305" r:id="rId10"/>
    <p:sldId id="303" r:id="rId11"/>
    <p:sldId id="300" r:id="rId12"/>
    <p:sldId id="286" r:id="rId13"/>
    <p:sldId id="306" r:id="rId14"/>
    <p:sldId id="307" r:id="rId15"/>
    <p:sldId id="308" r:id="rId16"/>
    <p:sldId id="302" r:id="rId17"/>
    <p:sldId id="285" r:id="rId18"/>
    <p:sldId id="270" r:id="rId19"/>
    <p:sldId id="277" r:id="rId20"/>
    <p:sldId id="301" r:id="rId21"/>
    <p:sldId id="274" r:id="rId22"/>
    <p:sldId id="262" r:id="rId2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C22C5-8EA8-4B45-81D8-1D5287D4FFF1}">
          <p14:sldIdLst>
            <p14:sldId id="265"/>
            <p14:sldId id="261"/>
            <p14:sldId id="264"/>
            <p14:sldId id="273"/>
            <p14:sldId id="299"/>
            <p14:sldId id="304"/>
            <p14:sldId id="305"/>
            <p14:sldId id="303"/>
            <p14:sldId id="300"/>
            <p14:sldId id="286"/>
            <p14:sldId id="306"/>
            <p14:sldId id="307"/>
            <p14:sldId id="308"/>
            <p14:sldId id="302"/>
            <p14:sldId id="285"/>
            <p14:sldId id="270"/>
            <p14:sldId id="277"/>
            <p14:sldId id="301"/>
            <p14:sldId id="274"/>
            <p14:sldId id="26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33" autoAdjust="0"/>
  </p:normalViewPr>
  <p:slideViewPr>
    <p:cSldViewPr>
      <p:cViewPr>
        <p:scale>
          <a:sx n="75" d="100"/>
          <a:sy n="75" d="100"/>
        </p:scale>
        <p:origin x="1020" y="2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099413-FE31-49B9-8646-FFA87310070D}" type="datetimeFigureOut">
              <a:rPr lang="ko-KR" altLang="en-US" smtClean="0"/>
              <a:t>2024-06-20</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4368B0-E4C3-489B-9EDD-862E350A98F7}" type="slidenum">
              <a:rPr lang="ko-KR" altLang="en-US" smtClean="0"/>
              <a:t>‹#›</a:t>
            </a:fld>
            <a:endParaRPr lang="ko-KR" altLang="en-US"/>
          </a:p>
        </p:txBody>
      </p:sp>
    </p:spTree>
    <p:extLst>
      <p:ext uri="{BB962C8B-B14F-4D97-AF65-F5344CB8AC3E}">
        <p14:creationId xmlns:p14="http://schemas.microsoft.com/office/powerpoint/2010/main" val="26926525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D94368B0-E4C3-489B-9EDD-862E350A98F7}" type="slidenum">
              <a:rPr lang="ko-KR" altLang="en-US" smtClean="0"/>
              <a:t>15</a:t>
            </a:fld>
            <a:endParaRPr lang="ko-KR" altLang="en-US"/>
          </a:p>
        </p:txBody>
      </p:sp>
    </p:spTree>
    <p:extLst>
      <p:ext uri="{BB962C8B-B14F-4D97-AF65-F5344CB8AC3E}">
        <p14:creationId xmlns:p14="http://schemas.microsoft.com/office/powerpoint/2010/main" val="1778346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33796" y="1203597"/>
            <a:ext cx="3481636" cy="1808583"/>
          </a:xfrm>
          <a:prstGeom prst="rect">
            <a:avLst/>
          </a:prstGeom>
        </p:spPr>
        <p:txBody>
          <a:bodyPr anchor="ctr"/>
          <a:lstStyle>
            <a:lvl1pPr marL="0" indent="0" algn="ctr">
              <a:lnSpc>
                <a:spcPct val="100000"/>
              </a:lnSpc>
              <a:buNone/>
              <a:defRPr sz="3600" b="0" baseline="0">
                <a:solidFill>
                  <a:schemeClr val="bg1"/>
                </a:solidFill>
                <a:latin typeface="+mj-lt"/>
                <a:cs typeface="Arial" pitchFamily="34" charset="0"/>
              </a:defRPr>
            </a:lvl1pPr>
          </a:lstStyle>
          <a:p>
            <a:pPr lvl="0"/>
            <a:r>
              <a:rPr lang="en-US" altLang="ko-KR" dirty="0"/>
              <a:t>FREE</a:t>
            </a:r>
          </a:p>
          <a:p>
            <a:pPr lvl="0"/>
            <a:r>
              <a:rPr lang="en-US" altLang="ko-KR" dirty="0"/>
              <a:t>PPT</a:t>
            </a:r>
          </a:p>
          <a:p>
            <a:pPr lvl="0"/>
            <a:r>
              <a:rPr lang="en-US" altLang="ko-KR" dirty="0"/>
              <a:t>TEMPLATES</a:t>
            </a:r>
          </a:p>
        </p:txBody>
      </p:sp>
      <p:sp>
        <p:nvSpPr>
          <p:cNvPr id="11" name="Text Placeholder 9"/>
          <p:cNvSpPr>
            <a:spLocks noGrp="1"/>
          </p:cNvSpPr>
          <p:nvPr>
            <p:ph type="body" sz="quarter" idx="11" hasCustomPrompt="1"/>
          </p:nvPr>
        </p:nvSpPr>
        <p:spPr>
          <a:xfrm>
            <a:off x="2833796" y="3012181"/>
            <a:ext cx="3481636" cy="85571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INSTERT</a:t>
            </a:r>
          </a:p>
          <a:p>
            <a:pPr lvl="0"/>
            <a:r>
              <a:rPr lang="en-US" altLang="ko-KR" dirty="0"/>
              <a:t>THE TITLE OF YOUR</a:t>
            </a:r>
          </a:p>
          <a:p>
            <a:pPr lvl="0"/>
            <a:r>
              <a:rPr lang="en-US" altLang="ko-KR" dirty="0"/>
              <a:t>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363838"/>
            <a:ext cx="9144000" cy="18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5582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123728" y="123478"/>
            <a:ext cx="7020272"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123728" y="699542"/>
            <a:ext cx="7020272"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619157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4876006"/>
            <a:ext cx="9144000"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 hasCustomPrompt="1"/>
          </p:nvPr>
        </p:nvSpPr>
        <p:spPr>
          <a:xfrm>
            <a:off x="612811"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Frame 2"/>
          <p:cNvSpPr/>
          <p:nvPr userDrawn="1"/>
        </p:nvSpPr>
        <p:spPr>
          <a:xfrm>
            <a:off x="485315" y="1131590"/>
            <a:ext cx="1944216" cy="3384376"/>
          </a:xfrm>
          <a:prstGeom prst="frame">
            <a:avLst>
              <a:gd name="adj1" fmla="val 18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Picture Placeholder 2"/>
          <p:cNvSpPr>
            <a:spLocks noGrp="1"/>
          </p:cNvSpPr>
          <p:nvPr>
            <p:ph type="pic" idx="12" hasCustomPrompt="1"/>
          </p:nvPr>
        </p:nvSpPr>
        <p:spPr>
          <a:xfrm>
            <a:off x="2684518"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Frame 14"/>
          <p:cNvSpPr/>
          <p:nvPr userDrawn="1"/>
        </p:nvSpPr>
        <p:spPr>
          <a:xfrm>
            <a:off x="2557022" y="1131590"/>
            <a:ext cx="1944216" cy="3384376"/>
          </a:xfrm>
          <a:prstGeom prst="frame">
            <a:avLst>
              <a:gd name="adj1" fmla="val 18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Picture Placeholder 2"/>
          <p:cNvSpPr>
            <a:spLocks noGrp="1"/>
          </p:cNvSpPr>
          <p:nvPr>
            <p:ph type="pic" idx="13" hasCustomPrompt="1"/>
          </p:nvPr>
        </p:nvSpPr>
        <p:spPr>
          <a:xfrm>
            <a:off x="4756225"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Frame 16"/>
          <p:cNvSpPr/>
          <p:nvPr userDrawn="1"/>
        </p:nvSpPr>
        <p:spPr>
          <a:xfrm>
            <a:off x="4628729" y="1131590"/>
            <a:ext cx="1944216" cy="3384376"/>
          </a:xfrm>
          <a:prstGeom prst="frame">
            <a:avLst>
              <a:gd name="adj1" fmla="val 18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 name="Picture Placeholder 2"/>
          <p:cNvSpPr>
            <a:spLocks noGrp="1"/>
          </p:cNvSpPr>
          <p:nvPr>
            <p:ph type="pic" idx="14" hasCustomPrompt="1"/>
          </p:nvPr>
        </p:nvSpPr>
        <p:spPr>
          <a:xfrm>
            <a:off x="6827932"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Frame 18"/>
          <p:cNvSpPr/>
          <p:nvPr userDrawn="1"/>
        </p:nvSpPr>
        <p:spPr>
          <a:xfrm>
            <a:off x="6700436" y="1131590"/>
            <a:ext cx="1944216" cy="3384376"/>
          </a:xfrm>
          <a:prstGeom prst="frame">
            <a:avLst>
              <a:gd name="adj1" fmla="val 18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725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6804248" y="307249"/>
            <a:ext cx="2016224" cy="453650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2915816" y="307249"/>
            <a:ext cx="3744416" cy="453650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459144" y="1259703"/>
            <a:ext cx="1728000" cy="1728000"/>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331352" y="3116468"/>
            <a:ext cx="1728000" cy="1728000"/>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2331160" y="1259511"/>
            <a:ext cx="1728192" cy="1728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userDrawn="1"/>
        </p:nvSpPr>
        <p:spPr>
          <a:xfrm>
            <a:off x="459144" y="3116276"/>
            <a:ext cx="1728192"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Picture Placeholder 2"/>
          <p:cNvSpPr>
            <a:spLocks noGrp="1"/>
          </p:cNvSpPr>
          <p:nvPr>
            <p:ph type="pic" idx="13" hasCustomPrompt="1"/>
          </p:nvPr>
        </p:nvSpPr>
        <p:spPr>
          <a:xfrm>
            <a:off x="4203560" y="1259511"/>
            <a:ext cx="4464496" cy="35849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9547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259632" y="483518"/>
            <a:ext cx="3463180" cy="417646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44108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6" name="Rectangle 5"/>
          <p:cNvSpPr/>
          <p:nvPr userDrawn="1"/>
        </p:nvSpPr>
        <p:spPr>
          <a:xfrm>
            <a:off x="0" y="1285875"/>
            <a:ext cx="9144000" cy="2571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7" name="Picture 3" descr="D:\GoogleSlides\002-기본자료\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88024" y="750706"/>
            <a:ext cx="3744416" cy="3733460"/>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4934706" y="874686"/>
            <a:ext cx="3441499" cy="2345136"/>
          </a:xfrm>
          <a:prstGeom prst="rect">
            <a:avLst/>
          </a:prstGeom>
          <a:solidFill>
            <a:schemeClr val="bg1">
              <a:lumMod val="95000"/>
            </a:schemeClr>
          </a:solidFill>
          <a:effectLst/>
        </p:spPr>
        <p:txBody>
          <a:bodyPr anchor="ctr"/>
          <a:lstStyle>
            <a:lvl1pPr marL="0" indent="0" algn="ctr">
              <a:buNone/>
              <a:defRPr sz="1200" b="1"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p:cNvSpPr>
            <a:spLocks noGrp="1"/>
          </p:cNvSpPr>
          <p:nvPr>
            <p:ph type="body" sz="quarter" idx="10" hasCustomPrompt="1"/>
          </p:nvPr>
        </p:nvSpPr>
        <p:spPr>
          <a:xfrm>
            <a:off x="467544" y="181632"/>
            <a:ext cx="8676456"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9" name="Text Placeholder 9"/>
          <p:cNvSpPr>
            <a:spLocks noGrp="1"/>
          </p:cNvSpPr>
          <p:nvPr>
            <p:ph type="body" sz="quarter" idx="11" hasCustomPrompt="1"/>
          </p:nvPr>
        </p:nvSpPr>
        <p:spPr>
          <a:xfrm>
            <a:off x="467544" y="757696"/>
            <a:ext cx="8676456"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103964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3" name="Rectangle 2"/>
          <p:cNvSpPr/>
          <p:nvPr userDrawn="1"/>
        </p:nvSpPr>
        <p:spPr>
          <a:xfrm>
            <a:off x="0" y="0"/>
            <a:ext cx="9144000" cy="2571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23318" y="896439"/>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7347454" y="1034587"/>
            <a:ext cx="1080120"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5697095" y="1181296"/>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903128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2915816" y="0"/>
            <a:ext cx="3312368" cy="5143500"/>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5657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5143500"/>
          </a:xfrm>
          <a:prstGeom prst="rect">
            <a:avLst/>
          </a:prstGeom>
          <a:solidFill>
            <a:schemeClr val="bg1">
              <a:lumMod val="8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67969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p:cNvSpPr/>
          <p:nvPr userDrawn="1"/>
        </p:nvSpPr>
        <p:spPr>
          <a:xfrm>
            <a:off x="2879812" y="874038"/>
            <a:ext cx="3384376" cy="3384376"/>
          </a:xfrm>
          <a:prstGeom prst="ellipse">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879812" y="1995686"/>
            <a:ext cx="3384376"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879664" y="2571750"/>
            <a:ext cx="3384376" cy="508248"/>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a:t>
            </a:r>
          </a:p>
          <a:p>
            <a:pPr lvl="0"/>
            <a:r>
              <a:rPr lang="en-US" altLang="ko-KR" dirty="0"/>
              <a:t>of your subtitle Here</a:t>
            </a:r>
          </a:p>
        </p:txBody>
      </p:sp>
      <p:sp>
        <p:nvSpPr>
          <p:cNvPr id="5" name="Rectangle 4"/>
          <p:cNvSpPr/>
          <p:nvPr userDrawn="1"/>
        </p:nvSpPr>
        <p:spPr>
          <a:xfrm rot="2551977">
            <a:off x="8622803" y="-175729"/>
            <a:ext cx="216024" cy="828048"/>
          </a:xfrm>
          <a:custGeom>
            <a:avLst/>
            <a:gdLst/>
            <a:ahLst/>
            <a:cxnLst/>
            <a:rect l="l" t="t" r="r" b="b"/>
            <a:pathLst>
              <a:path w="216024" h="828048">
                <a:moveTo>
                  <a:pt x="0" y="198178"/>
                </a:moveTo>
                <a:lnTo>
                  <a:pt x="216024" y="0"/>
                </a:lnTo>
                <a:lnTo>
                  <a:pt x="216024" y="828048"/>
                </a:lnTo>
                <a:lnTo>
                  <a:pt x="0" y="828047"/>
                </a:lnTo>
                <a:close/>
              </a:path>
            </a:pathLst>
          </a:cu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8" name="Rectangle 7"/>
          <p:cNvSpPr/>
          <p:nvPr userDrawn="1"/>
        </p:nvSpPr>
        <p:spPr>
          <a:xfrm rot="2551977">
            <a:off x="8702909" y="-64441"/>
            <a:ext cx="216024" cy="1220895"/>
          </a:xfrm>
          <a:custGeom>
            <a:avLst/>
            <a:gdLst/>
            <a:ahLst/>
            <a:cxnLst/>
            <a:rect l="l" t="t" r="r" b="b"/>
            <a:pathLst>
              <a:path w="216024" h="1220895">
                <a:moveTo>
                  <a:pt x="0" y="0"/>
                </a:moveTo>
                <a:lnTo>
                  <a:pt x="216024" y="235477"/>
                </a:lnTo>
                <a:lnTo>
                  <a:pt x="216024" y="1220895"/>
                </a:lnTo>
                <a:lnTo>
                  <a:pt x="0" y="1220895"/>
                </a:lnTo>
                <a:close/>
              </a:path>
            </a:pathLst>
          </a:cu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9" name="Rectangle 8"/>
          <p:cNvSpPr/>
          <p:nvPr userDrawn="1"/>
        </p:nvSpPr>
        <p:spPr>
          <a:xfrm rot="2359288">
            <a:off x="201572" y="3936189"/>
            <a:ext cx="216024" cy="1240840"/>
          </a:xfrm>
          <a:custGeom>
            <a:avLst/>
            <a:gdLst/>
            <a:ahLst/>
            <a:cxnLst/>
            <a:rect l="l" t="t" r="r" b="b"/>
            <a:pathLst>
              <a:path w="216024" h="1240840">
                <a:moveTo>
                  <a:pt x="0" y="0"/>
                </a:moveTo>
                <a:lnTo>
                  <a:pt x="216024" y="0"/>
                </a:lnTo>
                <a:lnTo>
                  <a:pt x="216024" y="1240840"/>
                </a:lnTo>
                <a:lnTo>
                  <a:pt x="0" y="977112"/>
                </a:lnTo>
                <a:close/>
              </a:path>
            </a:pathLst>
          </a:cu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12" name="Rectangle 11"/>
          <p:cNvSpPr/>
          <p:nvPr userDrawn="1"/>
        </p:nvSpPr>
        <p:spPr>
          <a:xfrm rot="2359288">
            <a:off x="272370" y="4409776"/>
            <a:ext cx="216024" cy="904565"/>
          </a:xfrm>
          <a:custGeom>
            <a:avLst/>
            <a:gdLst/>
            <a:ahLst/>
            <a:cxnLst/>
            <a:rect l="l" t="t" r="r" b="b"/>
            <a:pathLst>
              <a:path w="216024" h="904565">
                <a:moveTo>
                  <a:pt x="0" y="0"/>
                </a:moveTo>
                <a:lnTo>
                  <a:pt x="216024" y="0"/>
                </a:lnTo>
                <a:lnTo>
                  <a:pt x="216024" y="727616"/>
                </a:lnTo>
                <a:lnTo>
                  <a:pt x="0" y="904565"/>
                </a:lnTo>
                <a:close/>
              </a:path>
            </a:pathLst>
          </a:cu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35740" y="468065"/>
            <a:ext cx="4032448"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576312" y="468065"/>
            <a:ext cx="2016000"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4576312" y="2628305"/>
            <a:ext cx="2016000"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6700660" y="2628305"/>
            <a:ext cx="2016000"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6700436" y="468065"/>
            <a:ext cx="2016224" cy="20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7820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19716" y="195485"/>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219716" y="2643758"/>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980356" y="195485"/>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5980356" y="2643758"/>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275856" y="195485"/>
            <a:ext cx="2593954" cy="4774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59809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3709003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507854"/>
            <a:ext cx="9144000" cy="46424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0" y="3979602"/>
            <a:ext cx="9144000" cy="282356"/>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3" name="Picture Placeholder 2"/>
          <p:cNvSpPr>
            <a:spLocks noGrp="1"/>
          </p:cNvSpPr>
          <p:nvPr>
            <p:ph type="pic" sz="quarter" idx="12" hasCustomPrompt="1"/>
          </p:nvPr>
        </p:nvSpPr>
        <p:spPr>
          <a:xfrm>
            <a:off x="1" y="0"/>
            <a:ext cx="9144000" cy="2571750"/>
          </a:xfrm>
          <a:prstGeom prst="rect">
            <a:avLst/>
          </a:prstGeom>
        </p:spPr>
        <p:txBody>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a:solidFill>
                  <a:schemeClr val="tx1">
                    <a:lumMod val="75000"/>
                    <a:lumOff val="25000"/>
                  </a:schemeClr>
                </a:solidFill>
                <a:latin typeface="+mn-lt"/>
              </a:defRPr>
            </a:lvl1pPr>
          </a:lstStyle>
          <a:p>
            <a:r>
              <a:rPr lang="en-US" altLang="ko-KR" dirty="0"/>
              <a:t>Your Picture Here</a:t>
            </a:r>
            <a:endParaRPr lang="ko-KR" altLang="en-US" dirty="0"/>
          </a:p>
          <a:p>
            <a:endParaRPr lang="ko-KR" altLang="en-US" dirty="0"/>
          </a:p>
        </p:txBody>
      </p:sp>
      <p:sp>
        <p:nvSpPr>
          <p:cNvPr id="4" name="Rectangle 3"/>
          <p:cNvSpPr/>
          <p:nvPr userDrawn="1"/>
        </p:nvSpPr>
        <p:spPr>
          <a:xfrm>
            <a:off x="0" y="4659982"/>
            <a:ext cx="9144000" cy="48351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2" name="Rectangle 1"/>
          <p:cNvSpPr/>
          <p:nvPr userDrawn="1"/>
        </p:nvSpPr>
        <p:spPr>
          <a:xfrm>
            <a:off x="0" y="2571750"/>
            <a:ext cx="9144000" cy="25717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E:\002-KIMS BUSINESS\007-02-Googleslidesppt\02-GSppt-Contents-Kim\20170215\02-abs\businessman-with-city-vew-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1435" y="339502"/>
            <a:ext cx="2105436" cy="4373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9"/>
          <p:cNvSpPr>
            <a:spLocks noGrp="1"/>
          </p:cNvSpPr>
          <p:nvPr>
            <p:ph type="body" sz="quarter" idx="10" hasCustomPrompt="1"/>
          </p:nvPr>
        </p:nvSpPr>
        <p:spPr>
          <a:xfrm>
            <a:off x="2566870" y="267494"/>
            <a:ext cx="6577129" cy="648072"/>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 Use Layout">
    <p:spTree>
      <p:nvGrpSpPr>
        <p:cNvPr id="1" name=""/>
        <p:cNvGrpSpPr/>
        <p:nvPr/>
      </p:nvGrpSpPr>
      <p:grpSpPr>
        <a:xfrm>
          <a:off x="0" y="0"/>
          <a:ext cx="0" cy="0"/>
          <a:chOff x="0" y="0"/>
          <a:chExt cx="0" cy="0"/>
        </a:xfrm>
      </p:grpSpPr>
      <p:sp>
        <p:nvSpPr>
          <p:cNvPr id="2" name="Rectangle 1"/>
          <p:cNvSpPr/>
          <p:nvPr userDrawn="1"/>
        </p:nvSpPr>
        <p:spPr>
          <a:xfrm>
            <a:off x="0" y="2571750"/>
            <a:ext cx="9144000" cy="25717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E:\002-KIMS BUSINESS\007-02-Googleslidesppt\02-GSppt-Contents-Kim\20170215\02-abs\businessman-with-city-vew-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037" y="708009"/>
            <a:ext cx="1793463" cy="372562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0" hasCustomPrompt="1"/>
          </p:nvPr>
        </p:nvSpPr>
        <p:spPr>
          <a:xfrm>
            <a:off x="1892500" y="483518"/>
            <a:ext cx="7251500"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8893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1"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6" name="Text Placeholder 9"/>
          <p:cNvSpPr>
            <a:spLocks noGrp="1"/>
          </p:cNvSpPr>
          <p:nvPr>
            <p:ph type="body" sz="quarter" idx="12"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2">
            <a:lumMod val="75000"/>
          </a:schemeClr>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47433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75261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755576" y="123478"/>
            <a:ext cx="8388424"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755576" y="699542"/>
            <a:ext cx="8388424"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6" name="Picture 2" descr="E:\002-KIMS BUSINESS\007-02-Googleslidesppt\02-GSppt-Contents-Kim\20170215\02-abs\businessman-with-city-vew-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8244408" y="3435846"/>
            <a:ext cx="757546" cy="157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972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4876006"/>
            <a:ext cx="9144000"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904703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2" r:id="rId3"/>
    <p:sldLayoutId id="2147483662" r:id="rId4"/>
    <p:sldLayoutId id="2147483664" r:id="rId5"/>
    <p:sldLayoutId id="2147483665" r:id="rId6"/>
    <p:sldLayoutId id="2147483663" r:id="rId7"/>
    <p:sldLayoutId id="2147483667" r:id="rId8"/>
    <p:sldLayoutId id="2147483661" r:id="rId9"/>
    <p:sldLayoutId id="2147483666" r:id="rId10"/>
    <p:sldLayoutId id="2147483655" r:id="rId11"/>
    <p:sldLayoutId id="2147483668" r:id="rId12"/>
    <p:sldLayoutId id="2147483669" r:id="rId13"/>
    <p:sldLayoutId id="2147483673" r:id="rId14"/>
    <p:sldLayoutId id="2147483674" r:id="rId15"/>
    <p:sldLayoutId id="2147483675" r:id="rId16"/>
    <p:sldLayoutId id="2147483670" r:id="rId17"/>
    <p:sldLayoutId id="2147483671" r:id="rId18"/>
    <p:sldLayoutId id="2147483672" r:id="rId19"/>
    <p:sldLayoutId id="2147483676" r:id="rId20"/>
    <p:sldLayoutId id="2147483656" r:id="rId2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sv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www.instagram.com/manavshah.py/" TargetMode="External"/><Relationship Id="rId7" Type="http://schemas.openxmlformats.org/officeDocument/2006/relationships/hyperlink" Target="https://www.linkedin.com/in/manavjshah" TargetMode="External"/><Relationship Id="rId2" Type="http://schemas.openxmlformats.org/officeDocument/2006/relationships/hyperlink" Target="mailto:manavshah1704@gmail.com" TargetMode="Externa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youtube.com/@manavshah-ez6ss?si=EFPT7Om-_VZ1MTpO" TargetMode="Externa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79812" y="2486100"/>
            <a:ext cx="3384376" cy="576063"/>
          </a:xfrm>
        </p:spPr>
        <p:txBody>
          <a:bodyPr/>
          <a:lstStyle/>
          <a:p>
            <a:r>
              <a:rPr lang="en-IN" altLang="ko-KR" sz="3200" b="1" dirty="0">
                <a:solidFill>
                  <a:schemeClr val="accent1">
                    <a:lumMod val="20000"/>
                    <a:lumOff val="80000"/>
                  </a:schemeClr>
                </a:solidFill>
              </a:rPr>
              <a:t>NREGA ANALYSIS BY POWER BI</a:t>
            </a:r>
            <a:endParaRPr lang="ko-KR" altLang="en-US" sz="3200" b="1" dirty="0">
              <a:solidFill>
                <a:schemeClr val="accent1">
                  <a:lumMod val="20000"/>
                  <a:lumOff val="80000"/>
                </a:schemeClr>
              </a:solidFill>
            </a:endParaRPr>
          </a:p>
        </p:txBody>
      </p:sp>
      <p:sp>
        <p:nvSpPr>
          <p:cNvPr id="7" name="Text Placeholder 6"/>
          <p:cNvSpPr>
            <a:spLocks noGrp="1"/>
          </p:cNvSpPr>
          <p:nvPr>
            <p:ph type="body" sz="quarter" idx="11"/>
          </p:nvPr>
        </p:nvSpPr>
        <p:spPr>
          <a:xfrm>
            <a:off x="5652120" y="4155926"/>
            <a:ext cx="3275856" cy="508248"/>
          </a:xfrm>
          <a:effectLst>
            <a:glow rad="139700">
              <a:schemeClr val="accent3">
                <a:satMod val="175000"/>
                <a:alpha val="40000"/>
              </a:schemeClr>
            </a:glow>
            <a:reflection stA="0" endPos="0" dist="50800" dir="5400000" sy="-100000" algn="bl" rotWithShape="0"/>
          </a:effectLst>
        </p:spPr>
        <p:txBody>
          <a:bodyPr/>
          <a:lstStyle/>
          <a:p>
            <a:pPr lvl="0"/>
            <a:r>
              <a:rPr lang="en-US" altLang="ko-KR" sz="3200" b="1" dirty="0"/>
              <a:t>- Manav Shah</a:t>
            </a:r>
          </a:p>
        </p:txBody>
      </p:sp>
      <p:pic>
        <p:nvPicPr>
          <p:cNvPr id="6" name="Picture 5">
            <a:extLst>
              <a:ext uri="{FF2B5EF4-FFF2-40B4-BE49-F238E27FC236}">
                <a16:creationId xmlns:a16="http://schemas.microsoft.com/office/drawing/2014/main" id="{73E96F13-4618-9755-26FB-684A1A060E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3528" y="218643"/>
            <a:ext cx="1422400" cy="753786"/>
          </a:xfrm>
          <a:prstGeom prst="rect">
            <a:avLst/>
          </a:prstGeom>
        </p:spPr>
      </p:pic>
      <p:pic>
        <p:nvPicPr>
          <p:cNvPr id="9" name="Picture 8">
            <a:extLst>
              <a:ext uri="{FF2B5EF4-FFF2-40B4-BE49-F238E27FC236}">
                <a16:creationId xmlns:a16="http://schemas.microsoft.com/office/drawing/2014/main" id="{0E6B7349-EEE0-34B2-9E4C-BB1D3EC1A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950" y="995586"/>
            <a:ext cx="900100" cy="996368"/>
          </a:xfrm>
          <a:prstGeom prst="rect">
            <a:avLst/>
          </a:prstGeom>
        </p:spPr>
      </p:pic>
      <p:pic>
        <p:nvPicPr>
          <p:cNvPr id="12" name="Picture 11">
            <a:extLst>
              <a:ext uri="{FF2B5EF4-FFF2-40B4-BE49-F238E27FC236}">
                <a16:creationId xmlns:a16="http://schemas.microsoft.com/office/drawing/2014/main" id="{A8CA438D-1D64-72D1-2270-C19B89D195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256789" y="3580254"/>
            <a:ext cx="630420" cy="630420"/>
          </a:xfrm>
          <a:prstGeom prst="rect">
            <a:avLst/>
          </a:prstGeom>
        </p:spPr>
      </p:pic>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260" y="-92546"/>
            <a:ext cx="9252520" cy="576064"/>
          </a:xfrm>
        </p:spPr>
        <p:txBody>
          <a:bodyPr/>
          <a:lstStyle/>
          <a:p>
            <a:pPr algn="l"/>
            <a:r>
              <a:rPr lang="en-US" altLang="ko-KR" sz="1800" dirty="0"/>
              <a:t>PS1: </a:t>
            </a:r>
            <a:r>
              <a:rPr lang="en-US" sz="1800" dirty="0"/>
              <a:t>How effective is NREGA in providing employment opportunities to rural households?</a:t>
            </a:r>
            <a:endParaRPr lang="ko-KR" altLang="en-US" sz="1800" dirty="0"/>
          </a:p>
        </p:txBody>
      </p:sp>
      <p:pic>
        <p:nvPicPr>
          <p:cNvPr id="11" name="Picture 10">
            <a:extLst>
              <a:ext uri="{FF2B5EF4-FFF2-40B4-BE49-F238E27FC236}">
                <a16:creationId xmlns:a16="http://schemas.microsoft.com/office/drawing/2014/main" id="{AADDBE2B-AF5F-5F27-25F7-3BD62B8EE4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3396" y="339502"/>
            <a:ext cx="8277207" cy="4803998"/>
          </a:xfrm>
          <a:prstGeom prst="rect">
            <a:avLst/>
          </a:prstGeom>
        </p:spPr>
      </p:pic>
      <p:sp>
        <p:nvSpPr>
          <p:cNvPr id="12" name="TextBox 11">
            <a:extLst>
              <a:ext uri="{FF2B5EF4-FFF2-40B4-BE49-F238E27FC236}">
                <a16:creationId xmlns:a16="http://schemas.microsoft.com/office/drawing/2014/main" id="{36168E7A-95EB-8133-5F4B-17756AC8B8EA}"/>
              </a:ext>
            </a:extLst>
          </p:cNvPr>
          <p:cNvSpPr txBox="1"/>
          <p:nvPr/>
        </p:nvSpPr>
        <p:spPr>
          <a:xfrm>
            <a:off x="683568" y="481193"/>
            <a:ext cx="1642704" cy="830997"/>
          </a:xfrm>
          <a:prstGeom prst="rect">
            <a:avLst/>
          </a:prstGeom>
          <a:noFill/>
        </p:spPr>
        <p:txBody>
          <a:bodyPr wrap="square" rtlCol="0">
            <a:spAutoFit/>
          </a:bodyPr>
          <a:lstStyle/>
          <a:p>
            <a:r>
              <a:rPr lang="en-IN" sz="1600" dirty="0">
                <a:solidFill>
                  <a:schemeClr val="bg1"/>
                </a:solidFill>
              </a:rPr>
              <a:t>State wise </a:t>
            </a:r>
          </a:p>
          <a:p>
            <a:r>
              <a:rPr lang="en-IN" sz="1600" dirty="0">
                <a:solidFill>
                  <a:schemeClr val="bg1"/>
                </a:solidFill>
              </a:rPr>
              <a:t>Unemployment  rate in %</a:t>
            </a:r>
          </a:p>
        </p:txBody>
      </p:sp>
      <p:sp>
        <p:nvSpPr>
          <p:cNvPr id="13" name="TextBox 12">
            <a:extLst>
              <a:ext uri="{FF2B5EF4-FFF2-40B4-BE49-F238E27FC236}">
                <a16:creationId xmlns:a16="http://schemas.microsoft.com/office/drawing/2014/main" id="{CC78D552-10C6-CB63-DC6A-1BDFAFAF1E1E}"/>
              </a:ext>
            </a:extLst>
          </p:cNvPr>
          <p:cNvSpPr txBox="1"/>
          <p:nvPr/>
        </p:nvSpPr>
        <p:spPr>
          <a:xfrm>
            <a:off x="7236296" y="2130593"/>
            <a:ext cx="1642704" cy="861774"/>
          </a:xfrm>
          <a:prstGeom prst="rect">
            <a:avLst/>
          </a:prstGeom>
          <a:noFill/>
        </p:spPr>
        <p:txBody>
          <a:bodyPr wrap="square" rtlCol="0">
            <a:spAutoFit/>
          </a:bodyPr>
          <a:lstStyle/>
          <a:p>
            <a:r>
              <a:rPr lang="en-IN" sz="1600" dirty="0">
                <a:solidFill>
                  <a:schemeClr val="bg1"/>
                </a:solidFill>
              </a:rPr>
              <a:t>State wise </a:t>
            </a:r>
          </a:p>
          <a:p>
            <a:r>
              <a:rPr lang="en-IN" sz="1600" dirty="0">
                <a:solidFill>
                  <a:schemeClr val="bg1"/>
                </a:solidFill>
              </a:rPr>
              <a:t>No. of active </a:t>
            </a:r>
          </a:p>
          <a:p>
            <a:r>
              <a:rPr lang="en-IN" sz="1600" dirty="0">
                <a:solidFill>
                  <a:schemeClr val="bg1"/>
                </a:solidFill>
              </a:rPr>
              <a:t>workers </a:t>
            </a:r>
          </a:p>
        </p:txBody>
      </p:sp>
      <p:sp>
        <p:nvSpPr>
          <p:cNvPr id="14" name="TextBox 13">
            <a:extLst>
              <a:ext uri="{FF2B5EF4-FFF2-40B4-BE49-F238E27FC236}">
                <a16:creationId xmlns:a16="http://schemas.microsoft.com/office/drawing/2014/main" id="{C4F71637-C537-C6E0-52C7-E8C345D9F5CD}"/>
              </a:ext>
            </a:extLst>
          </p:cNvPr>
          <p:cNvSpPr txBox="1"/>
          <p:nvPr/>
        </p:nvSpPr>
        <p:spPr>
          <a:xfrm>
            <a:off x="433396" y="2269093"/>
            <a:ext cx="2376264" cy="584775"/>
          </a:xfrm>
          <a:prstGeom prst="rect">
            <a:avLst/>
          </a:prstGeom>
          <a:noFill/>
        </p:spPr>
        <p:txBody>
          <a:bodyPr wrap="square" rtlCol="0">
            <a:spAutoFit/>
          </a:bodyPr>
          <a:lstStyle/>
          <a:p>
            <a:r>
              <a:rPr lang="en-IN" sz="1600" dirty="0">
                <a:solidFill>
                  <a:schemeClr val="bg1"/>
                </a:solidFill>
              </a:rPr>
              <a:t>State wise Govt.’s</a:t>
            </a:r>
          </a:p>
          <a:p>
            <a:r>
              <a:rPr lang="en-IN" sz="1600" dirty="0">
                <a:solidFill>
                  <a:schemeClr val="bg1"/>
                </a:solidFill>
              </a:rPr>
              <a:t>Labour budget</a:t>
            </a:r>
          </a:p>
        </p:txBody>
      </p:sp>
    </p:spTree>
    <p:extLst>
      <p:ext uri="{BB962C8B-B14F-4D97-AF65-F5344CB8AC3E}">
        <p14:creationId xmlns:p14="http://schemas.microsoft.com/office/powerpoint/2010/main" val="1397665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260" y="-92546"/>
            <a:ext cx="9252520" cy="576064"/>
          </a:xfrm>
        </p:spPr>
        <p:txBody>
          <a:bodyPr/>
          <a:lstStyle/>
          <a:p>
            <a:pPr algn="l"/>
            <a:r>
              <a:rPr lang="en-US" altLang="ko-KR" sz="1800" dirty="0"/>
              <a:t>PS2: </a:t>
            </a:r>
            <a:r>
              <a:rPr lang="en-US" sz="1800" dirty="0"/>
              <a:t>Are there regional disparities in the implementation and outcomes of the scheme?</a:t>
            </a:r>
            <a:endParaRPr lang="ko-KR" altLang="en-US" sz="1800" dirty="0"/>
          </a:p>
        </p:txBody>
      </p:sp>
      <p:sp>
        <p:nvSpPr>
          <p:cNvPr id="9" name="Text Placeholder 8">
            <a:extLst>
              <a:ext uri="{FF2B5EF4-FFF2-40B4-BE49-F238E27FC236}">
                <a16:creationId xmlns:a16="http://schemas.microsoft.com/office/drawing/2014/main" id="{144A55F6-680D-43DE-B096-934218BE62C1}"/>
              </a:ext>
            </a:extLst>
          </p:cNvPr>
          <p:cNvSpPr>
            <a:spLocks noGrp="1"/>
          </p:cNvSpPr>
          <p:nvPr>
            <p:ph type="body" sz="quarter" idx="11"/>
          </p:nvPr>
        </p:nvSpPr>
        <p:spPr>
          <a:xfrm>
            <a:off x="4942707" y="1237368"/>
            <a:ext cx="3949773" cy="2702534"/>
          </a:xfrm>
        </p:spPr>
        <p:txBody>
          <a:bodyPr/>
          <a:lstStyle/>
          <a:p>
            <a:pPr algn="l"/>
            <a:r>
              <a:rPr lang="en-IN" sz="2000" dirty="0"/>
              <a:t>The disparity is between The </a:t>
            </a:r>
          </a:p>
          <a:p>
            <a:pPr algn="l"/>
            <a:r>
              <a:rPr lang="en-IN" sz="2000" dirty="0"/>
              <a:t>number of total household got </a:t>
            </a:r>
          </a:p>
          <a:p>
            <a:pPr algn="l"/>
            <a:r>
              <a:rPr lang="en-IN" sz="2000" dirty="0"/>
              <a:t>the employment and number of </a:t>
            </a:r>
          </a:p>
          <a:p>
            <a:pPr algn="l"/>
            <a:r>
              <a:rPr lang="en-IN" sz="2000" dirty="0"/>
              <a:t>household completed the 100 </a:t>
            </a:r>
          </a:p>
          <a:p>
            <a:pPr algn="l"/>
            <a:r>
              <a:rPr lang="en-IN" sz="2000" dirty="0"/>
              <a:t>days of tenure is just a 0.91%</a:t>
            </a:r>
          </a:p>
        </p:txBody>
      </p:sp>
      <p:pic>
        <p:nvPicPr>
          <p:cNvPr id="11" name="Picture 10">
            <a:extLst>
              <a:ext uri="{FF2B5EF4-FFF2-40B4-BE49-F238E27FC236}">
                <a16:creationId xmlns:a16="http://schemas.microsoft.com/office/drawing/2014/main" id="{AADDBE2B-AF5F-5F27-25F7-3BD62B8EE4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9512" y="339502"/>
            <a:ext cx="4546222" cy="4803998"/>
          </a:xfrm>
          <a:prstGeom prst="rect">
            <a:avLst/>
          </a:prstGeom>
        </p:spPr>
      </p:pic>
    </p:spTree>
    <p:extLst>
      <p:ext uri="{BB962C8B-B14F-4D97-AF65-F5344CB8AC3E}">
        <p14:creationId xmlns:p14="http://schemas.microsoft.com/office/powerpoint/2010/main" val="1983621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44A55F6-680D-43DE-B096-934218BE62C1}"/>
              </a:ext>
            </a:extLst>
          </p:cNvPr>
          <p:cNvSpPr>
            <a:spLocks noGrp="1"/>
          </p:cNvSpPr>
          <p:nvPr>
            <p:ph type="body" sz="quarter" idx="11"/>
          </p:nvPr>
        </p:nvSpPr>
        <p:spPr>
          <a:xfrm>
            <a:off x="107504" y="3939902"/>
            <a:ext cx="8712968" cy="1079993"/>
          </a:xfrm>
        </p:spPr>
        <p:txBody>
          <a:bodyPr/>
          <a:lstStyle/>
          <a:p>
            <a:r>
              <a:rPr lang="en-IN" sz="1800" b="1" dirty="0"/>
              <a:t>The other disparity is between  The number of </a:t>
            </a:r>
            <a:r>
              <a:rPr lang="en-IN" sz="1800" b="1" dirty="0" err="1"/>
              <a:t>jobcards</a:t>
            </a:r>
            <a:r>
              <a:rPr lang="en-IN" sz="1800" b="1" dirty="0"/>
              <a:t> issued  and </a:t>
            </a:r>
          </a:p>
          <a:p>
            <a:r>
              <a:rPr lang="en-IN" sz="1800" b="1" dirty="0"/>
              <a:t>number of </a:t>
            </a:r>
            <a:r>
              <a:rPr lang="en-IN" sz="1800" b="1" dirty="0" err="1"/>
              <a:t>jobcards</a:t>
            </a:r>
            <a:r>
              <a:rPr lang="en-IN" sz="1800" b="1" dirty="0"/>
              <a:t> are active the more the difference the more it </a:t>
            </a:r>
          </a:p>
          <a:p>
            <a:r>
              <a:rPr lang="en-IN" sz="1800" b="1" dirty="0"/>
              <a:t>shows inconsistencies </a:t>
            </a:r>
          </a:p>
        </p:txBody>
      </p:sp>
      <p:pic>
        <p:nvPicPr>
          <p:cNvPr id="15" name="Picture 14">
            <a:extLst>
              <a:ext uri="{FF2B5EF4-FFF2-40B4-BE49-F238E27FC236}">
                <a16:creationId xmlns:a16="http://schemas.microsoft.com/office/drawing/2014/main" id="{01C5992F-137D-A660-68F4-12D6448AE107}"/>
              </a:ext>
            </a:extLst>
          </p:cNvPr>
          <p:cNvPicPr>
            <a:picLocks noChangeAspect="1"/>
          </p:cNvPicPr>
          <p:nvPr/>
        </p:nvPicPr>
        <p:blipFill>
          <a:blip r:embed="rId2"/>
          <a:stretch>
            <a:fillRect/>
          </a:stretch>
        </p:blipFill>
        <p:spPr>
          <a:xfrm>
            <a:off x="1079612" y="109170"/>
            <a:ext cx="6984776" cy="3828119"/>
          </a:xfrm>
          <a:prstGeom prst="rect">
            <a:avLst/>
          </a:prstGeom>
        </p:spPr>
      </p:pic>
    </p:spTree>
    <p:extLst>
      <p:ext uri="{BB962C8B-B14F-4D97-AF65-F5344CB8AC3E}">
        <p14:creationId xmlns:p14="http://schemas.microsoft.com/office/powerpoint/2010/main" val="923185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7504" y="121991"/>
            <a:ext cx="9738828" cy="576064"/>
          </a:xfrm>
        </p:spPr>
        <p:txBody>
          <a:bodyPr/>
          <a:lstStyle/>
          <a:p>
            <a:pPr algn="l"/>
            <a:r>
              <a:rPr lang="en-US" altLang="ko-KR" sz="1800" dirty="0"/>
              <a:t>PS 3: </a:t>
            </a:r>
            <a:r>
              <a:rPr lang="en-US" sz="1800" dirty="0"/>
              <a:t>What is the utilization of the allocated budget, and how does it correlate with </a:t>
            </a:r>
          </a:p>
          <a:p>
            <a:pPr algn="l"/>
            <a:r>
              <a:rPr lang="en-US" sz="1800" dirty="0"/>
              <a:t>employment generation?</a:t>
            </a:r>
            <a:endParaRPr lang="ko-KR" altLang="en-US" sz="1800" dirty="0"/>
          </a:p>
        </p:txBody>
      </p:sp>
      <p:pic>
        <p:nvPicPr>
          <p:cNvPr id="11" name="Picture 10">
            <a:extLst>
              <a:ext uri="{FF2B5EF4-FFF2-40B4-BE49-F238E27FC236}">
                <a16:creationId xmlns:a16="http://schemas.microsoft.com/office/drawing/2014/main" id="{AADDBE2B-AF5F-5F27-25F7-3BD62B8EE4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5536" y="843558"/>
            <a:ext cx="8277207" cy="4177951"/>
          </a:xfrm>
          <a:prstGeom prst="rect">
            <a:avLst/>
          </a:prstGeom>
        </p:spPr>
      </p:pic>
    </p:spTree>
    <p:extLst>
      <p:ext uri="{BB962C8B-B14F-4D97-AF65-F5344CB8AC3E}">
        <p14:creationId xmlns:p14="http://schemas.microsoft.com/office/powerpoint/2010/main" val="1057727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096" b="25096"/>
          <a:stretch>
            <a:fillRect/>
          </a:stretch>
        </p:blipFill>
        <p:spPr>
          <a:xfrm>
            <a:off x="0" y="2139702"/>
            <a:ext cx="9144000" cy="2952328"/>
          </a:xfrm>
        </p:spPr>
      </p:pic>
      <p:sp>
        <p:nvSpPr>
          <p:cNvPr id="2" name="Text Placeholder 1"/>
          <p:cNvSpPr>
            <a:spLocks noGrp="1"/>
          </p:cNvSpPr>
          <p:nvPr>
            <p:ph type="body" sz="quarter" idx="10"/>
          </p:nvPr>
        </p:nvSpPr>
        <p:spPr>
          <a:xfrm>
            <a:off x="0" y="1472693"/>
            <a:ext cx="9144000" cy="464245"/>
          </a:xfrm>
        </p:spPr>
        <p:txBody>
          <a:bodyPr/>
          <a:lstStyle/>
          <a:p>
            <a:pPr marL="0" rtl="0" eaLnBrk="1" latinLnBrk="1" hangingPunct="1">
              <a:spcBef>
                <a:spcPts val="0"/>
              </a:spcBef>
              <a:spcAft>
                <a:spcPts val="0"/>
              </a:spcAft>
            </a:pPr>
            <a:r>
              <a:rPr lang="en-US" b="1" kern="1200" dirty="0">
                <a:solidFill>
                  <a:schemeClr val="accent2"/>
                </a:solidFill>
                <a:effectLst/>
                <a:latin typeface="Arial" panose="020B0604020202020204" pitchFamily="34" charset="0"/>
                <a:ea typeface="Arial Unicode MS"/>
                <a:cs typeface="Arial" panose="020B0604020202020204" pitchFamily="34" charset="0"/>
              </a:rPr>
              <a:t>Key features and insights</a:t>
            </a:r>
            <a:endParaRPr lang="en-IN" sz="6000" dirty="0">
              <a:solidFill>
                <a:schemeClr val="accent2"/>
              </a:solidFill>
              <a:effectLst/>
            </a:endParaRPr>
          </a:p>
        </p:txBody>
      </p:sp>
      <p:sp>
        <p:nvSpPr>
          <p:cNvPr id="5" name="Text Placeholder 4">
            <a:extLst>
              <a:ext uri="{FF2B5EF4-FFF2-40B4-BE49-F238E27FC236}">
                <a16:creationId xmlns:a16="http://schemas.microsoft.com/office/drawing/2014/main" id="{74CD6B64-4F02-1627-A49E-CF056B3B23B4}"/>
              </a:ext>
            </a:extLst>
          </p:cNvPr>
          <p:cNvSpPr>
            <a:spLocks noGrp="1"/>
          </p:cNvSpPr>
          <p:nvPr>
            <p:ph type="body" sz="quarter" idx="11"/>
          </p:nvPr>
        </p:nvSpPr>
        <p:spPr>
          <a:xfrm>
            <a:off x="0" y="51470"/>
            <a:ext cx="9144000" cy="1218460"/>
          </a:xfrm>
          <a:ln/>
        </p:spPr>
        <p:style>
          <a:lnRef idx="2">
            <a:schemeClr val="accent1">
              <a:shade val="15000"/>
            </a:schemeClr>
          </a:lnRef>
          <a:fillRef idx="1">
            <a:schemeClr val="accent1"/>
          </a:fillRef>
          <a:effectRef idx="0">
            <a:schemeClr val="accent1"/>
          </a:effectRef>
          <a:fontRef idx="minor">
            <a:schemeClr val="lt1"/>
          </a:fontRef>
        </p:style>
        <p:txBody>
          <a:bodyPr/>
          <a:lstStyle/>
          <a:p>
            <a:r>
              <a:rPr lang="en-IN" sz="4400" dirty="0">
                <a:solidFill>
                  <a:schemeClr val="bg1"/>
                </a:solidFill>
                <a:latin typeface="Arial Black" panose="020B0A04020102020204" pitchFamily="34" charset="0"/>
              </a:rPr>
              <a:t>04.</a:t>
            </a:r>
          </a:p>
        </p:txBody>
      </p:sp>
    </p:spTree>
    <p:extLst>
      <p:ext uri="{BB962C8B-B14F-4D97-AF65-F5344CB8AC3E}">
        <p14:creationId xmlns:p14="http://schemas.microsoft.com/office/powerpoint/2010/main" val="3749732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1191BDD7-102D-8377-A1CA-3C62B2BF4E7A}"/>
              </a:ext>
            </a:extLst>
          </p:cNvPr>
          <p:cNvPicPr>
            <a:picLocks noGrp="1" noChangeAspect="1"/>
          </p:cNvPicPr>
          <p:nvPr>
            <p:ph type="pic" idx="10"/>
          </p:nvPr>
        </p:nvPicPr>
        <p:blipFill>
          <a:blip r:embed="rId3">
            <a:extLst>
              <a:ext uri="{28A0092B-C50C-407E-A947-70E740481C1C}">
                <a14:useLocalDpi xmlns:a14="http://schemas.microsoft.com/office/drawing/2010/main" val="0"/>
              </a:ext>
            </a:extLst>
          </a:blip>
          <a:srcRect l="22915" r="22915"/>
          <a:stretch>
            <a:fillRect/>
          </a:stretch>
        </p:blipFill>
        <p:spPr>
          <a:xfrm>
            <a:off x="3805477" y="0"/>
            <a:ext cx="5277651" cy="5138332"/>
          </a:xfrm>
        </p:spPr>
      </p:pic>
      <p:sp>
        <p:nvSpPr>
          <p:cNvPr id="7" name="Text Placeholder 13"/>
          <p:cNvSpPr txBox="1">
            <a:spLocks/>
          </p:cNvSpPr>
          <p:nvPr/>
        </p:nvSpPr>
        <p:spPr>
          <a:xfrm>
            <a:off x="251520" y="44758"/>
            <a:ext cx="3240360" cy="1518879"/>
          </a:xfrm>
          <a:prstGeom prst="rect">
            <a:avLst/>
          </a:prstGeom>
        </p:spPr>
        <p:txBody>
          <a:bodyPr anchor="t"/>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b="1" dirty="0">
                <a:solidFill>
                  <a:schemeClr val="accent2"/>
                </a:solidFill>
                <a:latin typeface="+mj-lt"/>
                <a:cs typeface="Arial" pitchFamily="34" charset="0"/>
              </a:rPr>
              <a:t>PS4: What are the key</a:t>
            </a:r>
          </a:p>
          <a:p>
            <a:pPr marL="0" indent="0" algn="just">
              <a:buNone/>
            </a:pPr>
            <a:r>
              <a:rPr lang="en-US" sz="1800" b="1" dirty="0">
                <a:solidFill>
                  <a:schemeClr val="accent2"/>
                </a:solidFill>
                <a:latin typeface="+mj-lt"/>
                <a:cs typeface="Arial" pitchFamily="34" charset="0"/>
              </a:rPr>
              <a:t>factors contributing to the </a:t>
            </a:r>
          </a:p>
          <a:p>
            <a:pPr marL="0" indent="0" algn="just">
              <a:buNone/>
            </a:pPr>
            <a:r>
              <a:rPr lang="en-US" sz="1800" b="1" dirty="0">
                <a:solidFill>
                  <a:schemeClr val="accent2"/>
                </a:solidFill>
                <a:latin typeface="+mj-lt"/>
                <a:cs typeface="Arial" pitchFamily="34" charset="0"/>
              </a:rPr>
              <a:t>completion of NREGA </a:t>
            </a:r>
          </a:p>
          <a:p>
            <a:pPr marL="0" indent="0" algn="just">
              <a:buNone/>
            </a:pPr>
            <a:r>
              <a:rPr lang="en-US" sz="1800" b="1" dirty="0">
                <a:solidFill>
                  <a:schemeClr val="accent2"/>
                </a:solidFill>
                <a:latin typeface="+mj-lt"/>
                <a:cs typeface="Arial" pitchFamily="34" charset="0"/>
              </a:rPr>
              <a:t>works, and are there any </a:t>
            </a:r>
          </a:p>
          <a:p>
            <a:pPr marL="0" indent="0" algn="just">
              <a:buNone/>
            </a:pPr>
            <a:r>
              <a:rPr lang="en-US" sz="1800" b="1" dirty="0">
                <a:solidFill>
                  <a:schemeClr val="accent2"/>
                </a:solidFill>
                <a:latin typeface="+mj-lt"/>
                <a:cs typeface="Arial" pitchFamily="34" charset="0"/>
              </a:rPr>
              <a:t>roadblocks to its success?</a:t>
            </a:r>
            <a:endParaRPr lang="en-US" altLang="ko-KR" sz="1800" b="1" dirty="0">
              <a:solidFill>
                <a:schemeClr val="accent2"/>
              </a:solidFill>
              <a:latin typeface="+mj-lt"/>
              <a:cs typeface="Arial" pitchFamily="34" charset="0"/>
            </a:endParaRPr>
          </a:p>
        </p:txBody>
      </p:sp>
      <p:sp>
        <p:nvSpPr>
          <p:cNvPr id="5" name="TextBox 4">
            <a:extLst>
              <a:ext uri="{FF2B5EF4-FFF2-40B4-BE49-F238E27FC236}">
                <a16:creationId xmlns:a16="http://schemas.microsoft.com/office/drawing/2014/main" id="{815C398D-7D67-DA24-96FE-80A6088145AB}"/>
              </a:ext>
            </a:extLst>
          </p:cNvPr>
          <p:cNvSpPr txBox="1"/>
          <p:nvPr/>
        </p:nvSpPr>
        <p:spPr>
          <a:xfrm>
            <a:off x="251520" y="1635646"/>
            <a:ext cx="3384376" cy="3046988"/>
          </a:xfrm>
          <a:prstGeom prst="rect">
            <a:avLst/>
          </a:prstGeom>
          <a:noFill/>
        </p:spPr>
        <p:txBody>
          <a:bodyPr wrap="square" rtlCol="0">
            <a:spAutoFit/>
          </a:bodyPr>
          <a:lstStyle/>
          <a:p>
            <a:pPr algn="just"/>
            <a:r>
              <a:rPr lang="en-US" altLang="ko-KR" sz="1600" b="1" dirty="0">
                <a:cs typeface="Arial" pitchFamily="34" charset="0"/>
              </a:rPr>
              <a:t>The approved labor budget plays a pivotal role as it directly impacts several critical factors within an organization. These include the total number of active workers, the count of SC (Scheduled Caste) workers, ST (Scheduled Tribe) workers, and women workers. Additionally, the average daily wages are intricately linked to the sanctioned labor budget</a:t>
            </a:r>
            <a:endParaRPr lang="ko-KR" altLang="en-US" sz="1600" b="1" dirty="0">
              <a:cs typeface="Arial" pitchFamily="34" charset="0"/>
            </a:endParaRPr>
          </a:p>
        </p:txBody>
      </p:sp>
    </p:spTree>
    <p:extLst>
      <p:ext uri="{BB962C8B-B14F-4D97-AF65-F5344CB8AC3E}">
        <p14:creationId xmlns:p14="http://schemas.microsoft.com/office/powerpoint/2010/main" val="1847673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altLang="ko-KR" dirty="0"/>
              <a:t>Our Services</a:t>
            </a:r>
            <a:endParaRPr lang="ko-KR" altLang="en-US" dirty="0"/>
          </a:p>
        </p:txBody>
      </p:sp>
      <p:sp>
        <p:nvSpPr>
          <p:cNvPr id="3" name="Text Placeholder 2"/>
          <p:cNvSpPr>
            <a:spLocks noGrp="1"/>
          </p:cNvSpPr>
          <p:nvPr>
            <p:ph type="body" sz="quarter" idx="12"/>
          </p:nvPr>
        </p:nvSpPr>
        <p:spPr/>
        <p:txBody>
          <a:bodyPr/>
          <a:lstStyle/>
          <a:p>
            <a:pPr lvl="0"/>
            <a:r>
              <a:rPr lang="en-US" altLang="ko-KR" dirty="0"/>
              <a:t>Insert the title of your subtitle Here</a:t>
            </a:r>
          </a:p>
        </p:txBody>
      </p:sp>
      <p:sp>
        <p:nvSpPr>
          <p:cNvPr id="4" name="Rectangle 3"/>
          <p:cNvSpPr/>
          <p:nvPr/>
        </p:nvSpPr>
        <p:spPr>
          <a:xfrm>
            <a:off x="1558074" y="1347614"/>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p:nvSpPr>
        <p:spPr>
          <a:xfrm>
            <a:off x="3306828" y="1347614"/>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5055582" y="1347614"/>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a:off x="6804335" y="1347614"/>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p:nvSpPr>
        <p:spPr>
          <a:xfrm>
            <a:off x="1558074" y="3034448"/>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p:nvSpPr>
        <p:spPr>
          <a:xfrm>
            <a:off x="3306828" y="3034448"/>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5055582" y="3034448"/>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p:cNvSpPr/>
          <p:nvPr/>
        </p:nvSpPr>
        <p:spPr>
          <a:xfrm>
            <a:off x="6804335" y="3034448"/>
            <a:ext cx="792088" cy="726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9"/>
          <p:cNvSpPr/>
          <p:nvPr/>
        </p:nvSpPr>
        <p:spPr>
          <a:xfrm>
            <a:off x="5218770" y="1509512"/>
            <a:ext cx="385410" cy="36077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30"/>
          <p:cNvSpPr/>
          <p:nvPr/>
        </p:nvSpPr>
        <p:spPr>
          <a:xfrm>
            <a:off x="1781465" y="1517752"/>
            <a:ext cx="345306" cy="344297"/>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Pie 24"/>
          <p:cNvSpPr/>
          <p:nvPr/>
        </p:nvSpPr>
        <p:spPr>
          <a:xfrm>
            <a:off x="3468143" y="1486406"/>
            <a:ext cx="409255" cy="406988"/>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5" name="Oval 7"/>
          <p:cNvSpPr/>
          <p:nvPr/>
        </p:nvSpPr>
        <p:spPr>
          <a:xfrm>
            <a:off x="1751081" y="3204913"/>
            <a:ext cx="406074" cy="406074"/>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Rectangle 16"/>
          <p:cNvSpPr/>
          <p:nvPr/>
        </p:nvSpPr>
        <p:spPr>
          <a:xfrm rot="2700000">
            <a:off x="7066439" y="1435071"/>
            <a:ext cx="267881" cy="50965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36"/>
          <p:cNvSpPr/>
          <p:nvPr/>
        </p:nvSpPr>
        <p:spPr>
          <a:xfrm>
            <a:off x="5277074" y="3255153"/>
            <a:ext cx="365579" cy="305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Rounded Rectangle 27"/>
          <p:cNvSpPr/>
          <p:nvPr/>
        </p:nvSpPr>
        <p:spPr>
          <a:xfrm>
            <a:off x="3542793" y="3274047"/>
            <a:ext cx="348643" cy="26780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Oval 21"/>
          <p:cNvSpPr>
            <a:spLocks noChangeAspect="1"/>
          </p:cNvSpPr>
          <p:nvPr/>
        </p:nvSpPr>
        <p:spPr>
          <a:xfrm>
            <a:off x="7028291" y="3234425"/>
            <a:ext cx="344177" cy="34705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9" name="Group 28"/>
          <p:cNvGrpSpPr/>
          <p:nvPr/>
        </p:nvGrpSpPr>
        <p:grpSpPr>
          <a:xfrm>
            <a:off x="1284672" y="2117998"/>
            <a:ext cx="1338892" cy="706077"/>
            <a:chOff x="1280898" y="2187669"/>
            <a:chExt cx="1338892" cy="706077"/>
          </a:xfrm>
        </p:grpSpPr>
        <p:sp>
          <p:nvSpPr>
            <p:cNvPr id="20" name="TextBox 19"/>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28" name="TextBox 27"/>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30" name="Group 29"/>
          <p:cNvGrpSpPr/>
          <p:nvPr/>
        </p:nvGrpSpPr>
        <p:grpSpPr>
          <a:xfrm>
            <a:off x="3033426" y="2117998"/>
            <a:ext cx="1338892" cy="706077"/>
            <a:chOff x="1280898" y="2187669"/>
            <a:chExt cx="1338892" cy="706077"/>
          </a:xfrm>
        </p:grpSpPr>
        <p:sp>
          <p:nvSpPr>
            <p:cNvPr id="31" name="TextBox 30"/>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32" name="TextBox 31"/>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33" name="Group 32"/>
          <p:cNvGrpSpPr/>
          <p:nvPr/>
        </p:nvGrpSpPr>
        <p:grpSpPr>
          <a:xfrm>
            <a:off x="4782180" y="2117998"/>
            <a:ext cx="1338892" cy="706077"/>
            <a:chOff x="1280898" y="2187669"/>
            <a:chExt cx="1338892" cy="706077"/>
          </a:xfrm>
        </p:grpSpPr>
        <p:sp>
          <p:nvSpPr>
            <p:cNvPr id="34" name="TextBox 33"/>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35" name="TextBox 34"/>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36" name="Group 35"/>
          <p:cNvGrpSpPr/>
          <p:nvPr/>
        </p:nvGrpSpPr>
        <p:grpSpPr>
          <a:xfrm>
            <a:off x="6530933" y="2117998"/>
            <a:ext cx="1338892" cy="706077"/>
            <a:chOff x="1280898" y="2187669"/>
            <a:chExt cx="1338892" cy="706077"/>
          </a:xfrm>
        </p:grpSpPr>
        <p:sp>
          <p:nvSpPr>
            <p:cNvPr id="37" name="TextBox 36"/>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38" name="TextBox 37"/>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39" name="Group 38"/>
          <p:cNvGrpSpPr/>
          <p:nvPr/>
        </p:nvGrpSpPr>
        <p:grpSpPr>
          <a:xfrm>
            <a:off x="1284672" y="3809889"/>
            <a:ext cx="1338892" cy="706077"/>
            <a:chOff x="1280898" y="2187669"/>
            <a:chExt cx="1338892" cy="706077"/>
          </a:xfrm>
        </p:grpSpPr>
        <p:sp>
          <p:nvSpPr>
            <p:cNvPr id="40" name="TextBox 39"/>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41" name="TextBox 40"/>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42" name="Group 41"/>
          <p:cNvGrpSpPr/>
          <p:nvPr/>
        </p:nvGrpSpPr>
        <p:grpSpPr>
          <a:xfrm>
            <a:off x="3033426" y="3809889"/>
            <a:ext cx="1338892" cy="706077"/>
            <a:chOff x="1280898" y="2187669"/>
            <a:chExt cx="1338892" cy="706077"/>
          </a:xfrm>
        </p:grpSpPr>
        <p:sp>
          <p:nvSpPr>
            <p:cNvPr id="43" name="TextBox 42"/>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44" name="TextBox 43"/>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45" name="Group 44"/>
          <p:cNvGrpSpPr/>
          <p:nvPr/>
        </p:nvGrpSpPr>
        <p:grpSpPr>
          <a:xfrm>
            <a:off x="4782180" y="3809889"/>
            <a:ext cx="1338892" cy="706077"/>
            <a:chOff x="1280898" y="2187669"/>
            <a:chExt cx="1338892" cy="706077"/>
          </a:xfrm>
        </p:grpSpPr>
        <p:sp>
          <p:nvSpPr>
            <p:cNvPr id="46" name="TextBox 45"/>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47" name="TextBox 46"/>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grpSp>
        <p:nvGrpSpPr>
          <p:cNvPr id="48" name="Group 47"/>
          <p:cNvGrpSpPr/>
          <p:nvPr/>
        </p:nvGrpSpPr>
        <p:grpSpPr>
          <a:xfrm>
            <a:off x="6530933" y="3809889"/>
            <a:ext cx="1338892" cy="706077"/>
            <a:chOff x="1280898" y="2187669"/>
            <a:chExt cx="1338892" cy="706077"/>
          </a:xfrm>
        </p:grpSpPr>
        <p:sp>
          <p:nvSpPr>
            <p:cNvPr id="49" name="TextBox 48"/>
            <p:cNvSpPr txBox="1"/>
            <p:nvPr/>
          </p:nvSpPr>
          <p:spPr>
            <a:xfrm>
              <a:off x="1280898" y="2187669"/>
              <a:ext cx="1338892"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50" name="TextBox 49"/>
            <p:cNvSpPr txBox="1"/>
            <p:nvPr/>
          </p:nvSpPr>
          <p:spPr>
            <a:xfrm>
              <a:off x="1280898" y="2432081"/>
              <a:ext cx="1338892" cy="461665"/>
            </a:xfrm>
            <a:prstGeom prst="rect">
              <a:avLst/>
            </a:prstGeom>
            <a:noFill/>
          </p:spPr>
          <p:txBody>
            <a:bodyPr wrap="square" rtlCol="0" anchor="ctr">
              <a:spAutoFit/>
            </a:bodyPr>
            <a:lstStyle/>
            <a:p>
              <a:pPr algn="ctr" latinLnBrk="0">
                <a:defRPr/>
              </a:pPr>
              <a:r>
                <a:rPr lang="en-US" altLang="ko-KR" sz="1200" dirty="0">
                  <a:solidFill>
                    <a:schemeClr val="bg1"/>
                  </a:solidFill>
                  <a:cs typeface="Arial" pitchFamily="34" charset="0"/>
                </a:rPr>
                <a:t>Replaced with your own text.  </a:t>
              </a:r>
              <a:endParaRPr lang="en-JM" altLang="ko-KR" sz="1200" dirty="0">
                <a:solidFill>
                  <a:schemeClr val="bg1"/>
                </a:solidFill>
                <a:cs typeface="Arial" pitchFamily="34" charset="0"/>
              </a:endParaRPr>
            </a:p>
          </p:txBody>
        </p:sp>
      </p:grpSp>
      <p:pic>
        <p:nvPicPr>
          <p:cNvPr id="22" name="Picture 21">
            <a:extLst>
              <a:ext uri="{FF2B5EF4-FFF2-40B4-BE49-F238E27FC236}">
                <a16:creationId xmlns:a16="http://schemas.microsoft.com/office/drawing/2014/main" id="{92AC2C1F-824B-ECBC-EA99-412102BA3E2A}"/>
              </a:ext>
            </a:extLst>
          </p:cNvPr>
          <p:cNvPicPr>
            <a:picLocks noChangeAspect="1"/>
          </p:cNvPicPr>
          <p:nvPr/>
        </p:nvPicPr>
        <p:blipFill>
          <a:blip r:embed="rId2"/>
          <a:stretch>
            <a:fillRect/>
          </a:stretch>
        </p:blipFill>
        <p:spPr>
          <a:xfrm>
            <a:off x="287523" y="117798"/>
            <a:ext cx="8568953" cy="4843704"/>
          </a:xfrm>
          <a:prstGeom prst="rect">
            <a:avLst/>
          </a:prstGeom>
        </p:spPr>
      </p:pic>
    </p:spTree>
    <p:extLst>
      <p:ext uri="{BB962C8B-B14F-4D97-AF65-F5344CB8AC3E}">
        <p14:creationId xmlns:p14="http://schemas.microsoft.com/office/powerpoint/2010/main" val="3047684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400" b="1" dirty="0"/>
              <a:t>PS5:Can data-driven insights guide policymakers and administrators in optimizing the scheme's impact?</a:t>
            </a:r>
          </a:p>
        </p:txBody>
      </p:sp>
      <p:grpSp>
        <p:nvGrpSpPr>
          <p:cNvPr id="4" name="Group 3"/>
          <p:cNvGrpSpPr/>
          <p:nvPr/>
        </p:nvGrpSpPr>
        <p:grpSpPr>
          <a:xfrm>
            <a:off x="143508" y="1810521"/>
            <a:ext cx="8856984" cy="1130326"/>
            <a:chOff x="1487601" y="1818586"/>
            <a:chExt cx="9399423" cy="1202334"/>
          </a:xfrm>
        </p:grpSpPr>
        <p:grpSp>
          <p:nvGrpSpPr>
            <p:cNvPr id="5" name="Group 4"/>
            <p:cNvGrpSpPr/>
            <p:nvPr/>
          </p:nvGrpSpPr>
          <p:grpSpPr>
            <a:xfrm>
              <a:off x="1487601" y="1824476"/>
              <a:ext cx="1584174" cy="1196444"/>
              <a:chOff x="3172893" y="1845216"/>
              <a:chExt cx="1109258" cy="837764"/>
            </a:xfrm>
          </p:grpSpPr>
          <p:sp>
            <p:nvSpPr>
              <p:cNvPr id="18" name="Parallelogram 2"/>
              <p:cNvSpPr/>
              <p:nvPr/>
            </p:nvSpPr>
            <p:spPr>
              <a:xfrm flipH="1">
                <a:off x="3172893" y="2258658"/>
                <a:ext cx="577857" cy="413441"/>
              </a:xfrm>
              <a:custGeom>
                <a:avLst/>
                <a:gdLst/>
                <a:ahLst/>
                <a:cxnLst/>
                <a:rect l="l" t="t" r="r" b="b"/>
                <a:pathLst>
                  <a:path w="577857" h="413441">
                    <a:moveTo>
                      <a:pt x="129187" y="0"/>
                    </a:moveTo>
                    <a:lnTo>
                      <a:pt x="577857" y="0"/>
                    </a:lnTo>
                    <a:lnTo>
                      <a:pt x="448670" y="413441"/>
                    </a:lnTo>
                    <a:lnTo>
                      <a:pt x="0" y="4134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9" name="Parallelogram 3"/>
              <p:cNvSpPr/>
              <p:nvPr/>
            </p:nvSpPr>
            <p:spPr>
              <a:xfrm flipH="1">
                <a:off x="3704293" y="1845216"/>
                <a:ext cx="577858" cy="413442"/>
              </a:xfrm>
              <a:custGeom>
                <a:avLst/>
                <a:gdLst/>
                <a:ahLst/>
                <a:cxnLst/>
                <a:rect l="l" t="t" r="r" b="b"/>
                <a:pathLst>
                  <a:path w="577858" h="413442">
                    <a:moveTo>
                      <a:pt x="129188" y="0"/>
                    </a:moveTo>
                    <a:lnTo>
                      <a:pt x="577858" y="0"/>
                    </a:lnTo>
                    <a:lnTo>
                      <a:pt x="448670" y="413442"/>
                    </a:lnTo>
                    <a:lnTo>
                      <a:pt x="0" y="4134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20" name="Parallelogram 19"/>
              <p:cNvSpPr/>
              <p:nvPr/>
            </p:nvSpPr>
            <p:spPr>
              <a:xfrm>
                <a:off x="3297278" y="1845216"/>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sp>
            <p:nvSpPr>
              <p:cNvPr id="68" name="Parallelogram 67">
                <a:extLst>
                  <a:ext uri="{FF2B5EF4-FFF2-40B4-BE49-F238E27FC236}">
                    <a16:creationId xmlns:a16="http://schemas.microsoft.com/office/drawing/2014/main" id="{6DE11331-097F-3483-26A6-45BBA1C88A7A}"/>
                  </a:ext>
                </a:extLst>
              </p:cNvPr>
              <p:cNvSpPr/>
              <p:nvPr/>
            </p:nvSpPr>
            <p:spPr>
              <a:xfrm>
                <a:off x="3272245" y="1856097"/>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grpSp>
        <p:grpSp>
          <p:nvGrpSpPr>
            <p:cNvPr id="6" name="Group 5"/>
            <p:cNvGrpSpPr/>
            <p:nvPr/>
          </p:nvGrpSpPr>
          <p:grpSpPr>
            <a:xfrm>
              <a:off x="3061222" y="1824475"/>
              <a:ext cx="1584174" cy="1180904"/>
              <a:chOff x="3172893" y="1845216"/>
              <a:chExt cx="1109258" cy="826883"/>
            </a:xfrm>
          </p:grpSpPr>
          <p:sp>
            <p:nvSpPr>
              <p:cNvPr id="15" name="Parallelogram 2"/>
              <p:cNvSpPr/>
              <p:nvPr/>
            </p:nvSpPr>
            <p:spPr>
              <a:xfrm flipH="1">
                <a:off x="3172893" y="2258658"/>
                <a:ext cx="577857" cy="413441"/>
              </a:xfrm>
              <a:custGeom>
                <a:avLst/>
                <a:gdLst/>
                <a:ahLst/>
                <a:cxnLst/>
                <a:rect l="l" t="t" r="r" b="b"/>
                <a:pathLst>
                  <a:path w="577857" h="413441">
                    <a:moveTo>
                      <a:pt x="129187" y="0"/>
                    </a:moveTo>
                    <a:lnTo>
                      <a:pt x="577857" y="0"/>
                    </a:lnTo>
                    <a:lnTo>
                      <a:pt x="448670" y="413441"/>
                    </a:lnTo>
                    <a:lnTo>
                      <a:pt x="0" y="4134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6" name="Parallelogram 3"/>
              <p:cNvSpPr/>
              <p:nvPr/>
            </p:nvSpPr>
            <p:spPr>
              <a:xfrm flipH="1">
                <a:off x="3704293" y="1845216"/>
                <a:ext cx="577858" cy="413442"/>
              </a:xfrm>
              <a:custGeom>
                <a:avLst/>
                <a:gdLst/>
                <a:ahLst/>
                <a:cxnLst/>
                <a:rect l="l" t="t" r="r" b="b"/>
                <a:pathLst>
                  <a:path w="577858" h="413442">
                    <a:moveTo>
                      <a:pt x="129188" y="0"/>
                    </a:moveTo>
                    <a:lnTo>
                      <a:pt x="577858" y="0"/>
                    </a:lnTo>
                    <a:lnTo>
                      <a:pt x="448670" y="413442"/>
                    </a:lnTo>
                    <a:lnTo>
                      <a:pt x="0" y="4134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7" name="Parallelogram 16"/>
              <p:cNvSpPr/>
              <p:nvPr/>
            </p:nvSpPr>
            <p:spPr>
              <a:xfrm>
                <a:off x="3297278" y="1845216"/>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nvGrpSpPr>
            <p:cNvPr id="7" name="Group 6"/>
            <p:cNvGrpSpPr/>
            <p:nvPr/>
          </p:nvGrpSpPr>
          <p:grpSpPr>
            <a:xfrm>
              <a:off x="4634843" y="1818586"/>
              <a:ext cx="4678560" cy="1196444"/>
              <a:chOff x="3172893" y="1841092"/>
              <a:chExt cx="3275985" cy="837764"/>
            </a:xfrm>
          </p:grpSpPr>
          <p:sp>
            <p:nvSpPr>
              <p:cNvPr id="12" name="Parallelogram 2"/>
              <p:cNvSpPr/>
              <p:nvPr/>
            </p:nvSpPr>
            <p:spPr>
              <a:xfrm flipH="1">
                <a:off x="3172893" y="2258658"/>
                <a:ext cx="577857" cy="413441"/>
              </a:xfrm>
              <a:custGeom>
                <a:avLst/>
                <a:gdLst/>
                <a:ahLst/>
                <a:cxnLst/>
                <a:rect l="l" t="t" r="r" b="b"/>
                <a:pathLst>
                  <a:path w="577857" h="413441">
                    <a:moveTo>
                      <a:pt x="129187" y="0"/>
                    </a:moveTo>
                    <a:lnTo>
                      <a:pt x="577857" y="0"/>
                    </a:lnTo>
                    <a:lnTo>
                      <a:pt x="448670" y="413441"/>
                    </a:lnTo>
                    <a:lnTo>
                      <a:pt x="0" y="4134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3" name="Parallelogram 3"/>
              <p:cNvSpPr/>
              <p:nvPr/>
            </p:nvSpPr>
            <p:spPr>
              <a:xfrm flipH="1">
                <a:off x="3704293" y="1845216"/>
                <a:ext cx="577858" cy="413442"/>
              </a:xfrm>
              <a:custGeom>
                <a:avLst/>
                <a:gdLst/>
                <a:ahLst/>
                <a:cxnLst/>
                <a:rect l="l" t="t" r="r" b="b"/>
                <a:pathLst>
                  <a:path w="577858" h="413442">
                    <a:moveTo>
                      <a:pt x="129188" y="0"/>
                    </a:moveTo>
                    <a:lnTo>
                      <a:pt x="577858" y="0"/>
                    </a:lnTo>
                    <a:lnTo>
                      <a:pt x="448670" y="413442"/>
                    </a:lnTo>
                    <a:lnTo>
                      <a:pt x="0" y="4134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4" name="Parallelogram 13"/>
              <p:cNvSpPr/>
              <p:nvPr/>
            </p:nvSpPr>
            <p:spPr>
              <a:xfrm>
                <a:off x="3297278" y="1845216"/>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62" name="Parallelogram 2">
                <a:extLst>
                  <a:ext uri="{FF2B5EF4-FFF2-40B4-BE49-F238E27FC236}">
                    <a16:creationId xmlns:a16="http://schemas.microsoft.com/office/drawing/2014/main" id="{87C846C8-19A7-275A-2254-842F91EDBD34}"/>
                  </a:ext>
                </a:extLst>
              </p:cNvPr>
              <p:cNvSpPr/>
              <p:nvPr/>
            </p:nvSpPr>
            <p:spPr>
              <a:xfrm flipH="1">
                <a:off x="5339620" y="2254534"/>
                <a:ext cx="577857" cy="413441"/>
              </a:xfrm>
              <a:custGeom>
                <a:avLst/>
                <a:gdLst/>
                <a:ahLst/>
                <a:cxnLst/>
                <a:rect l="l" t="t" r="r" b="b"/>
                <a:pathLst>
                  <a:path w="577857" h="413441">
                    <a:moveTo>
                      <a:pt x="129187" y="0"/>
                    </a:moveTo>
                    <a:lnTo>
                      <a:pt x="577857" y="0"/>
                    </a:lnTo>
                    <a:lnTo>
                      <a:pt x="448670" y="413441"/>
                    </a:lnTo>
                    <a:lnTo>
                      <a:pt x="0" y="4134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63" name="Parallelogram 3">
                <a:extLst>
                  <a:ext uri="{FF2B5EF4-FFF2-40B4-BE49-F238E27FC236}">
                    <a16:creationId xmlns:a16="http://schemas.microsoft.com/office/drawing/2014/main" id="{DDB1A3EC-C706-0A38-D5EB-3C28CDF1E441}"/>
                  </a:ext>
                </a:extLst>
              </p:cNvPr>
              <p:cNvSpPr/>
              <p:nvPr/>
            </p:nvSpPr>
            <p:spPr>
              <a:xfrm flipH="1">
                <a:off x="5871020" y="1841092"/>
                <a:ext cx="577858" cy="413442"/>
              </a:xfrm>
              <a:custGeom>
                <a:avLst/>
                <a:gdLst/>
                <a:ahLst/>
                <a:cxnLst/>
                <a:rect l="l" t="t" r="r" b="b"/>
                <a:pathLst>
                  <a:path w="577858" h="413442">
                    <a:moveTo>
                      <a:pt x="129188" y="0"/>
                    </a:moveTo>
                    <a:lnTo>
                      <a:pt x="577858" y="0"/>
                    </a:lnTo>
                    <a:lnTo>
                      <a:pt x="448670" y="413442"/>
                    </a:lnTo>
                    <a:lnTo>
                      <a:pt x="0" y="4134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64" name="Parallelogram 63">
                <a:extLst>
                  <a:ext uri="{FF2B5EF4-FFF2-40B4-BE49-F238E27FC236}">
                    <a16:creationId xmlns:a16="http://schemas.microsoft.com/office/drawing/2014/main" id="{B97C3406-3B11-9909-6D26-13B8DF5CCF95}"/>
                  </a:ext>
                </a:extLst>
              </p:cNvPr>
              <p:cNvSpPr/>
              <p:nvPr/>
            </p:nvSpPr>
            <p:spPr>
              <a:xfrm>
                <a:off x="5464005" y="1841092"/>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69" name="Parallelogram 2">
                <a:extLst>
                  <a:ext uri="{FF2B5EF4-FFF2-40B4-BE49-F238E27FC236}">
                    <a16:creationId xmlns:a16="http://schemas.microsoft.com/office/drawing/2014/main" id="{1D5AEAF3-892A-821B-E9BC-A16970C55009}"/>
                  </a:ext>
                </a:extLst>
              </p:cNvPr>
              <p:cNvSpPr/>
              <p:nvPr/>
            </p:nvSpPr>
            <p:spPr>
              <a:xfrm flipH="1">
                <a:off x="5314587" y="2265415"/>
                <a:ext cx="577857" cy="413441"/>
              </a:xfrm>
              <a:custGeom>
                <a:avLst/>
                <a:gdLst/>
                <a:ahLst/>
                <a:cxnLst/>
                <a:rect l="l" t="t" r="r" b="b"/>
                <a:pathLst>
                  <a:path w="577857" h="413441">
                    <a:moveTo>
                      <a:pt x="129187" y="0"/>
                    </a:moveTo>
                    <a:lnTo>
                      <a:pt x="577857" y="0"/>
                    </a:lnTo>
                    <a:lnTo>
                      <a:pt x="448670" y="413441"/>
                    </a:lnTo>
                    <a:lnTo>
                      <a:pt x="0" y="4134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70" name="Parallelogram 3">
                <a:extLst>
                  <a:ext uri="{FF2B5EF4-FFF2-40B4-BE49-F238E27FC236}">
                    <a16:creationId xmlns:a16="http://schemas.microsoft.com/office/drawing/2014/main" id="{FF0B583E-0032-11F0-1638-5EB061B1A04B}"/>
                  </a:ext>
                </a:extLst>
              </p:cNvPr>
              <p:cNvSpPr/>
              <p:nvPr/>
            </p:nvSpPr>
            <p:spPr>
              <a:xfrm flipH="1">
                <a:off x="5845987" y="1851973"/>
                <a:ext cx="577858" cy="413442"/>
              </a:xfrm>
              <a:custGeom>
                <a:avLst/>
                <a:gdLst/>
                <a:ahLst/>
                <a:cxnLst/>
                <a:rect l="l" t="t" r="r" b="b"/>
                <a:pathLst>
                  <a:path w="577858" h="413442">
                    <a:moveTo>
                      <a:pt x="129188" y="0"/>
                    </a:moveTo>
                    <a:lnTo>
                      <a:pt x="577858" y="0"/>
                    </a:lnTo>
                    <a:lnTo>
                      <a:pt x="448670" y="413442"/>
                    </a:lnTo>
                    <a:lnTo>
                      <a:pt x="0" y="4134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71" name="Parallelogram 70">
                <a:extLst>
                  <a:ext uri="{FF2B5EF4-FFF2-40B4-BE49-F238E27FC236}">
                    <a16:creationId xmlns:a16="http://schemas.microsoft.com/office/drawing/2014/main" id="{338F53E2-5DA2-A3DE-E863-5737C750B26A}"/>
                  </a:ext>
                </a:extLst>
              </p:cNvPr>
              <p:cNvSpPr/>
              <p:nvPr/>
            </p:nvSpPr>
            <p:spPr>
              <a:xfrm>
                <a:off x="5438972" y="1851973"/>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nvGrpSpPr>
            <p:cNvPr id="8" name="Group 7"/>
            <p:cNvGrpSpPr/>
            <p:nvPr/>
          </p:nvGrpSpPr>
          <p:grpSpPr>
            <a:xfrm>
              <a:off x="6208464" y="1818586"/>
              <a:ext cx="4678560" cy="1196444"/>
              <a:chOff x="3172893" y="1841092"/>
              <a:chExt cx="3275985" cy="837764"/>
            </a:xfrm>
          </p:grpSpPr>
          <p:sp>
            <p:nvSpPr>
              <p:cNvPr id="9" name="Parallelogram 2"/>
              <p:cNvSpPr/>
              <p:nvPr/>
            </p:nvSpPr>
            <p:spPr>
              <a:xfrm flipH="1">
                <a:off x="3172893" y="2258658"/>
                <a:ext cx="577857" cy="413441"/>
              </a:xfrm>
              <a:custGeom>
                <a:avLst/>
                <a:gdLst/>
                <a:ahLst/>
                <a:cxnLst/>
                <a:rect l="l" t="t" r="r" b="b"/>
                <a:pathLst>
                  <a:path w="577857" h="413441">
                    <a:moveTo>
                      <a:pt x="129187" y="0"/>
                    </a:moveTo>
                    <a:lnTo>
                      <a:pt x="577857" y="0"/>
                    </a:lnTo>
                    <a:lnTo>
                      <a:pt x="448670" y="413441"/>
                    </a:lnTo>
                    <a:lnTo>
                      <a:pt x="0" y="4134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sp>
            <p:nvSpPr>
              <p:cNvPr id="10" name="Parallelogram 3"/>
              <p:cNvSpPr/>
              <p:nvPr/>
            </p:nvSpPr>
            <p:spPr>
              <a:xfrm flipH="1">
                <a:off x="3704293" y="1845216"/>
                <a:ext cx="577858" cy="413442"/>
              </a:xfrm>
              <a:custGeom>
                <a:avLst/>
                <a:gdLst/>
                <a:ahLst/>
                <a:cxnLst/>
                <a:rect l="l" t="t" r="r" b="b"/>
                <a:pathLst>
                  <a:path w="577858" h="413442">
                    <a:moveTo>
                      <a:pt x="129188" y="0"/>
                    </a:moveTo>
                    <a:lnTo>
                      <a:pt x="577858" y="0"/>
                    </a:lnTo>
                    <a:lnTo>
                      <a:pt x="448670" y="413442"/>
                    </a:lnTo>
                    <a:lnTo>
                      <a:pt x="0" y="4134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1" name="Parallelogram 10"/>
              <p:cNvSpPr/>
              <p:nvPr/>
            </p:nvSpPr>
            <p:spPr>
              <a:xfrm>
                <a:off x="3297278" y="1845216"/>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sp>
            <p:nvSpPr>
              <p:cNvPr id="65" name="Parallelogram 2">
                <a:extLst>
                  <a:ext uri="{FF2B5EF4-FFF2-40B4-BE49-F238E27FC236}">
                    <a16:creationId xmlns:a16="http://schemas.microsoft.com/office/drawing/2014/main" id="{02679F1A-3705-D9F5-EE8D-90256DEEA264}"/>
                  </a:ext>
                </a:extLst>
              </p:cNvPr>
              <p:cNvSpPr/>
              <p:nvPr/>
            </p:nvSpPr>
            <p:spPr>
              <a:xfrm flipH="1">
                <a:off x="5339620" y="2254534"/>
                <a:ext cx="577857" cy="413441"/>
              </a:xfrm>
              <a:custGeom>
                <a:avLst/>
                <a:gdLst/>
                <a:ahLst/>
                <a:cxnLst/>
                <a:rect l="l" t="t" r="r" b="b"/>
                <a:pathLst>
                  <a:path w="577857" h="413441">
                    <a:moveTo>
                      <a:pt x="129187" y="0"/>
                    </a:moveTo>
                    <a:lnTo>
                      <a:pt x="577857" y="0"/>
                    </a:lnTo>
                    <a:lnTo>
                      <a:pt x="448670" y="413441"/>
                    </a:lnTo>
                    <a:lnTo>
                      <a:pt x="0" y="4134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sp>
            <p:nvSpPr>
              <p:cNvPr id="66" name="Parallelogram 3">
                <a:extLst>
                  <a:ext uri="{FF2B5EF4-FFF2-40B4-BE49-F238E27FC236}">
                    <a16:creationId xmlns:a16="http://schemas.microsoft.com/office/drawing/2014/main" id="{3EB08571-B547-89CE-9390-A03C317679F1}"/>
                  </a:ext>
                </a:extLst>
              </p:cNvPr>
              <p:cNvSpPr/>
              <p:nvPr/>
            </p:nvSpPr>
            <p:spPr>
              <a:xfrm flipH="1">
                <a:off x="5871020" y="1841092"/>
                <a:ext cx="577858" cy="413442"/>
              </a:xfrm>
              <a:custGeom>
                <a:avLst/>
                <a:gdLst/>
                <a:ahLst/>
                <a:cxnLst/>
                <a:rect l="l" t="t" r="r" b="b"/>
                <a:pathLst>
                  <a:path w="577858" h="413442">
                    <a:moveTo>
                      <a:pt x="129188" y="0"/>
                    </a:moveTo>
                    <a:lnTo>
                      <a:pt x="577858" y="0"/>
                    </a:lnTo>
                    <a:lnTo>
                      <a:pt x="448670" y="413442"/>
                    </a:lnTo>
                    <a:lnTo>
                      <a:pt x="0" y="4134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67" name="Parallelogram 66">
                <a:extLst>
                  <a:ext uri="{FF2B5EF4-FFF2-40B4-BE49-F238E27FC236}">
                    <a16:creationId xmlns:a16="http://schemas.microsoft.com/office/drawing/2014/main" id="{968BD4F5-2842-A7FE-FA77-CC52905634B6}"/>
                  </a:ext>
                </a:extLst>
              </p:cNvPr>
              <p:cNvSpPr/>
              <p:nvPr/>
            </p:nvSpPr>
            <p:spPr>
              <a:xfrm>
                <a:off x="5464005" y="1841092"/>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72" name="Parallelogram 2">
                <a:extLst>
                  <a:ext uri="{FF2B5EF4-FFF2-40B4-BE49-F238E27FC236}">
                    <a16:creationId xmlns:a16="http://schemas.microsoft.com/office/drawing/2014/main" id="{BC36A535-219D-8F25-F370-F4C92A273455}"/>
                  </a:ext>
                </a:extLst>
              </p:cNvPr>
              <p:cNvSpPr/>
              <p:nvPr/>
            </p:nvSpPr>
            <p:spPr>
              <a:xfrm flipH="1">
                <a:off x="5314587" y="2265415"/>
                <a:ext cx="577857" cy="413441"/>
              </a:xfrm>
              <a:custGeom>
                <a:avLst/>
                <a:gdLst/>
                <a:ahLst/>
                <a:cxnLst/>
                <a:rect l="l" t="t" r="r" b="b"/>
                <a:pathLst>
                  <a:path w="577857" h="413441">
                    <a:moveTo>
                      <a:pt x="129187" y="0"/>
                    </a:moveTo>
                    <a:lnTo>
                      <a:pt x="577857" y="0"/>
                    </a:lnTo>
                    <a:lnTo>
                      <a:pt x="448670" y="413441"/>
                    </a:lnTo>
                    <a:lnTo>
                      <a:pt x="0" y="4134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sp>
            <p:nvSpPr>
              <p:cNvPr id="73" name="Parallelogram 3">
                <a:extLst>
                  <a:ext uri="{FF2B5EF4-FFF2-40B4-BE49-F238E27FC236}">
                    <a16:creationId xmlns:a16="http://schemas.microsoft.com/office/drawing/2014/main" id="{71F2C7C0-525E-C8B5-6B7C-573F75D76768}"/>
                  </a:ext>
                </a:extLst>
              </p:cNvPr>
              <p:cNvSpPr/>
              <p:nvPr/>
            </p:nvSpPr>
            <p:spPr>
              <a:xfrm flipH="1">
                <a:off x="5845987" y="1851973"/>
                <a:ext cx="577858" cy="413442"/>
              </a:xfrm>
              <a:custGeom>
                <a:avLst/>
                <a:gdLst/>
                <a:ahLst/>
                <a:cxnLst/>
                <a:rect l="l" t="t" r="r" b="b"/>
                <a:pathLst>
                  <a:path w="577858" h="413442">
                    <a:moveTo>
                      <a:pt x="129188" y="0"/>
                    </a:moveTo>
                    <a:lnTo>
                      <a:pt x="577858" y="0"/>
                    </a:lnTo>
                    <a:lnTo>
                      <a:pt x="448670" y="413442"/>
                    </a:lnTo>
                    <a:lnTo>
                      <a:pt x="0" y="413442"/>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74" name="Parallelogram 73">
                <a:extLst>
                  <a:ext uri="{FF2B5EF4-FFF2-40B4-BE49-F238E27FC236}">
                    <a16:creationId xmlns:a16="http://schemas.microsoft.com/office/drawing/2014/main" id="{E8FFCE91-25CB-96D6-E03F-D7A174E615DE}"/>
                  </a:ext>
                </a:extLst>
              </p:cNvPr>
              <p:cNvSpPr/>
              <p:nvPr/>
            </p:nvSpPr>
            <p:spPr>
              <a:xfrm>
                <a:off x="5438972" y="1851973"/>
                <a:ext cx="864096" cy="826883"/>
              </a:xfrm>
              <a:prstGeom prst="parallelogram">
                <a:avLst>
                  <a:gd name="adj" fmla="val 476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grpSp>
        <p:nvGrpSpPr>
          <p:cNvPr id="25" name="Group 24"/>
          <p:cNvGrpSpPr/>
          <p:nvPr/>
        </p:nvGrpSpPr>
        <p:grpSpPr>
          <a:xfrm>
            <a:off x="-42575" y="3191856"/>
            <a:ext cx="1752190" cy="1375793"/>
            <a:chOff x="496119" y="2272178"/>
            <a:chExt cx="1752190" cy="1375793"/>
          </a:xfrm>
          <a:noFill/>
        </p:grpSpPr>
        <p:sp>
          <p:nvSpPr>
            <p:cNvPr id="26" name="TextBox 25"/>
            <p:cNvSpPr txBox="1"/>
            <p:nvPr/>
          </p:nvSpPr>
          <p:spPr>
            <a:xfrm>
              <a:off x="496119" y="2816974"/>
              <a:ext cx="1752190" cy="830997"/>
            </a:xfrm>
            <a:prstGeom prst="rect">
              <a:avLst/>
            </a:prstGeom>
            <a:grpFill/>
          </p:spPr>
          <p:txBody>
            <a:bodyPr wrap="square" rtlCol="0" anchor="ctr">
              <a:spAutoFit/>
            </a:bodyPr>
            <a:lstStyle/>
            <a:p>
              <a:pPr algn="ctr"/>
              <a:r>
                <a:rPr lang="en-US" altLang="ko-KR" sz="1200" dirty="0">
                  <a:solidFill>
                    <a:schemeClr val="bg1"/>
                  </a:solidFill>
                  <a:cs typeface="Arial" pitchFamily="34" charset="0"/>
                </a:rPr>
                <a:t>Analyzing NREGA data helps assess the scheme’s effectiveness. Metrics</a:t>
              </a:r>
            </a:p>
          </p:txBody>
        </p:sp>
        <p:sp>
          <p:nvSpPr>
            <p:cNvPr id="27" name="TextBox 26"/>
            <p:cNvSpPr txBox="1"/>
            <p:nvPr/>
          </p:nvSpPr>
          <p:spPr>
            <a:xfrm>
              <a:off x="496119" y="2272178"/>
              <a:ext cx="1752190" cy="523220"/>
            </a:xfrm>
            <a:prstGeom prst="rect">
              <a:avLst/>
            </a:prstGeom>
            <a:grpFill/>
          </p:spPr>
          <p:txBody>
            <a:bodyPr wrap="square" rtlCol="0" anchor="ctr">
              <a:spAutoFit/>
            </a:bodyPr>
            <a:lstStyle/>
            <a:p>
              <a:pPr algn="ctr"/>
              <a:r>
                <a:rPr lang="en-US" altLang="ko-KR" sz="1400" b="1" dirty="0">
                  <a:solidFill>
                    <a:schemeClr val="bg1"/>
                  </a:solidFill>
                  <a:cs typeface="Arial" pitchFamily="34" charset="0"/>
                </a:rPr>
                <a:t>Performance Evaluation</a:t>
              </a:r>
              <a:endParaRPr lang="ko-KR" altLang="en-US" sz="1400" b="1" dirty="0">
                <a:solidFill>
                  <a:schemeClr val="bg1"/>
                </a:solidFill>
                <a:cs typeface="Arial" pitchFamily="34" charset="0"/>
              </a:endParaRPr>
            </a:p>
          </p:txBody>
        </p:sp>
      </p:grpSp>
      <p:grpSp>
        <p:nvGrpSpPr>
          <p:cNvPr id="28" name="Group 27"/>
          <p:cNvGrpSpPr/>
          <p:nvPr/>
        </p:nvGrpSpPr>
        <p:grpSpPr>
          <a:xfrm>
            <a:off x="3083973" y="3193436"/>
            <a:ext cx="1774354" cy="1468126"/>
            <a:chOff x="496119" y="2272178"/>
            <a:chExt cx="1752190" cy="1468126"/>
          </a:xfrm>
          <a:noFill/>
        </p:grpSpPr>
        <p:sp>
          <p:nvSpPr>
            <p:cNvPr id="29" name="TextBox 28"/>
            <p:cNvSpPr txBox="1"/>
            <p:nvPr/>
          </p:nvSpPr>
          <p:spPr>
            <a:xfrm>
              <a:off x="496119" y="2724641"/>
              <a:ext cx="1726155" cy="1015663"/>
            </a:xfrm>
            <a:prstGeom prst="rect">
              <a:avLst/>
            </a:prstGeom>
            <a:grpFill/>
          </p:spPr>
          <p:txBody>
            <a:bodyPr wrap="square" rtlCol="0" anchor="ctr">
              <a:spAutoFit/>
            </a:bodyPr>
            <a:lstStyle/>
            <a:p>
              <a:pPr algn="ctr"/>
              <a:r>
                <a:rPr lang="en-US" altLang="ko-KR" sz="1200" dirty="0">
                  <a:solidFill>
                    <a:schemeClr val="bg1"/>
                  </a:solidFill>
                  <a:cs typeface="Arial" pitchFamily="34" charset="0"/>
                </a:rPr>
                <a:t> Machine learning predicts future NREGA work demand resource planning and preventing bottlenecks</a:t>
              </a:r>
            </a:p>
          </p:txBody>
        </p:sp>
        <p:sp>
          <p:nvSpPr>
            <p:cNvPr id="30" name="TextBox 29"/>
            <p:cNvSpPr txBox="1"/>
            <p:nvPr/>
          </p:nvSpPr>
          <p:spPr>
            <a:xfrm>
              <a:off x="496119" y="2272178"/>
              <a:ext cx="1752190" cy="523220"/>
            </a:xfrm>
            <a:prstGeom prst="rect">
              <a:avLst/>
            </a:prstGeom>
            <a:grpFill/>
          </p:spPr>
          <p:txBody>
            <a:bodyPr wrap="square" rtlCol="0" anchor="ctr">
              <a:spAutoFit/>
            </a:bodyPr>
            <a:lstStyle/>
            <a:p>
              <a:pPr algn="ctr"/>
              <a:r>
                <a:rPr lang="en-US" altLang="ko-KR" sz="1400" b="1" dirty="0">
                  <a:solidFill>
                    <a:schemeClr val="bg1"/>
                  </a:solidFill>
                  <a:cs typeface="Arial" pitchFamily="34" charset="0"/>
                </a:rPr>
                <a:t>Predictive Modeling</a:t>
              </a:r>
              <a:endParaRPr lang="ko-KR" altLang="en-US" sz="1400" b="1" dirty="0">
                <a:solidFill>
                  <a:schemeClr val="bg1"/>
                </a:solidFill>
                <a:cs typeface="Arial" pitchFamily="34" charset="0"/>
              </a:endParaRPr>
            </a:p>
          </p:txBody>
        </p:sp>
      </p:grpSp>
      <p:grpSp>
        <p:nvGrpSpPr>
          <p:cNvPr id="31" name="Group 30"/>
          <p:cNvGrpSpPr/>
          <p:nvPr/>
        </p:nvGrpSpPr>
        <p:grpSpPr>
          <a:xfrm>
            <a:off x="4627872" y="3202508"/>
            <a:ext cx="1752190" cy="1468126"/>
            <a:chOff x="496119" y="2272178"/>
            <a:chExt cx="1752190" cy="1468126"/>
          </a:xfrm>
          <a:noFill/>
        </p:grpSpPr>
        <p:sp>
          <p:nvSpPr>
            <p:cNvPr id="32" name="TextBox 31"/>
            <p:cNvSpPr txBox="1"/>
            <p:nvPr/>
          </p:nvSpPr>
          <p:spPr>
            <a:xfrm>
              <a:off x="496119" y="2724641"/>
              <a:ext cx="1752190" cy="1015663"/>
            </a:xfrm>
            <a:prstGeom prst="rect">
              <a:avLst/>
            </a:prstGeom>
            <a:grpFill/>
          </p:spPr>
          <p:txBody>
            <a:bodyPr wrap="square" rtlCol="0" anchor="ctr">
              <a:spAutoFit/>
            </a:bodyPr>
            <a:lstStyle/>
            <a:p>
              <a:pPr algn="ctr"/>
              <a:r>
                <a:rPr lang="en-US" altLang="ko-KR" sz="1200" dirty="0">
                  <a:solidFill>
                    <a:schemeClr val="bg1"/>
                  </a:solidFill>
                  <a:cs typeface="Arial" pitchFamily="34" charset="0"/>
                </a:rPr>
                <a:t>Data analytics identifies irregularities (</a:t>
              </a:r>
              <a:r>
                <a:rPr lang="en-US" altLang="ko-KR" sz="1200" dirty="0" err="1">
                  <a:solidFill>
                    <a:schemeClr val="bg1"/>
                  </a:solidFill>
                  <a:cs typeface="Arial" pitchFamily="34" charset="0"/>
                </a:rPr>
                <a:t>e.g</a:t>
              </a:r>
              <a:r>
                <a:rPr lang="en-US" altLang="ko-KR" sz="1200" dirty="0">
                  <a:solidFill>
                    <a:schemeClr val="bg1"/>
                  </a:solidFill>
                  <a:cs typeface="Arial" pitchFamily="34" charset="0"/>
                </a:rPr>
                <a:t>, ensuring transparency and accountability.)</a:t>
              </a:r>
            </a:p>
          </p:txBody>
        </p:sp>
        <p:sp>
          <p:nvSpPr>
            <p:cNvPr id="33" name="TextBox 32"/>
            <p:cNvSpPr txBox="1"/>
            <p:nvPr/>
          </p:nvSpPr>
          <p:spPr>
            <a:xfrm>
              <a:off x="496119" y="2272178"/>
              <a:ext cx="1752190" cy="523220"/>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Fraud</a:t>
              </a:r>
            </a:p>
            <a:p>
              <a:pPr algn="ctr"/>
              <a:r>
                <a:rPr lang="en-US" altLang="ko-KR" sz="1400" b="1" dirty="0">
                  <a:solidFill>
                    <a:schemeClr val="bg1"/>
                  </a:solidFill>
                  <a:cs typeface="Arial" pitchFamily="34" charset="0"/>
                </a:rPr>
                <a:t> Detection</a:t>
              </a:r>
              <a:endParaRPr lang="ko-KR" altLang="en-US" sz="1400" b="1" dirty="0">
                <a:solidFill>
                  <a:schemeClr val="bg1"/>
                </a:solidFill>
                <a:cs typeface="Arial" pitchFamily="34" charset="0"/>
              </a:endParaRPr>
            </a:p>
          </p:txBody>
        </p:sp>
      </p:grpSp>
      <p:grpSp>
        <p:nvGrpSpPr>
          <p:cNvPr id="34" name="Group 33"/>
          <p:cNvGrpSpPr/>
          <p:nvPr/>
        </p:nvGrpSpPr>
        <p:grpSpPr>
          <a:xfrm>
            <a:off x="6179810" y="3212403"/>
            <a:ext cx="1726155" cy="1468126"/>
            <a:chOff x="496119" y="2272178"/>
            <a:chExt cx="1752190" cy="1468126"/>
          </a:xfrm>
          <a:noFill/>
        </p:grpSpPr>
        <p:sp>
          <p:nvSpPr>
            <p:cNvPr id="35" name="TextBox 34"/>
            <p:cNvSpPr txBox="1"/>
            <p:nvPr/>
          </p:nvSpPr>
          <p:spPr>
            <a:xfrm>
              <a:off x="496119" y="2724641"/>
              <a:ext cx="1752190" cy="1015663"/>
            </a:xfrm>
            <a:prstGeom prst="rect">
              <a:avLst/>
            </a:prstGeom>
            <a:grpFill/>
          </p:spPr>
          <p:txBody>
            <a:bodyPr wrap="square" rtlCol="0" anchor="ctr">
              <a:spAutoFit/>
            </a:bodyPr>
            <a:lstStyle/>
            <a:p>
              <a:pPr algn="ctr"/>
              <a:r>
                <a:rPr lang="en-US" altLang="ko-KR" sz="1200" dirty="0">
                  <a:solidFill>
                    <a:schemeClr val="bg1"/>
                  </a:solidFill>
                  <a:cs typeface="Arial" pitchFamily="34" charset="0"/>
                </a:rPr>
                <a:t>measure NREGA’s effect on poverty </a:t>
              </a:r>
            </a:p>
            <a:p>
              <a:pPr algn="ctr"/>
              <a:r>
                <a:rPr lang="en-US" altLang="ko-KR" sz="1200" dirty="0">
                  <a:solidFill>
                    <a:schemeClr val="bg1"/>
                  </a:solidFill>
                  <a:cs typeface="Arial" pitchFamily="34" charset="0"/>
                </a:rPr>
                <a:t>and overall economic growth. These insights guide improvements.</a:t>
              </a:r>
            </a:p>
          </p:txBody>
        </p:sp>
        <p:sp>
          <p:nvSpPr>
            <p:cNvPr id="36" name="TextBox 35"/>
            <p:cNvSpPr txBox="1"/>
            <p:nvPr/>
          </p:nvSpPr>
          <p:spPr>
            <a:xfrm>
              <a:off x="496119" y="2272178"/>
              <a:ext cx="1752190" cy="523220"/>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Impact Assessment</a:t>
              </a:r>
              <a:endParaRPr lang="ko-KR" altLang="en-US" sz="1400" b="1" dirty="0">
                <a:solidFill>
                  <a:schemeClr val="bg1"/>
                </a:solidFill>
                <a:cs typeface="Arial" pitchFamily="34" charset="0"/>
              </a:endParaRPr>
            </a:p>
          </p:txBody>
        </p:sp>
      </p:grpSp>
      <p:sp>
        <p:nvSpPr>
          <p:cNvPr id="77" name="TextBox 76">
            <a:extLst>
              <a:ext uri="{FF2B5EF4-FFF2-40B4-BE49-F238E27FC236}">
                <a16:creationId xmlns:a16="http://schemas.microsoft.com/office/drawing/2014/main" id="{E9CF8BA9-79BF-BD80-6AC6-E5020B14C55E}"/>
              </a:ext>
            </a:extLst>
          </p:cNvPr>
          <p:cNvSpPr txBox="1"/>
          <p:nvPr/>
        </p:nvSpPr>
        <p:spPr>
          <a:xfrm>
            <a:off x="106126" y="951047"/>
            <a:ext cx="8694451" cy="646331"/>
          </a:xfrm>
          <a:prstGeom prst="rect">
            <a:avLst/>
          </a:prstGeom>
          <a:noFill/>
        </p:spPr>
        <p:txBody>
          <a:bodyPr wrap="square" rtlCol="0">
            <a:spAutoFit/>
          </a:bodyPr>
          <a:lstStyle/>
          <a:p>
            <a:r>
              <a:rPr lang="en-US" b="0" i="0" dirty="0">
                <a:solidFill>
                  <a:schemeClr val="bg1"/>
                </a:solidFill>
                <a:effectLst/>
                <a:latin typeface="-apple-system"/>
              </a:rPr>
              <a:t>Data-driven insights play a crucial role in optimizing the impact of social schemes like the </a:t>
            </a:r>
          </a:p>
          <a:p>
            <a:r>
              <a:rPr lang="en-US" b="0" i="0" dirty="0">
                <a:solidFill>
                  <a:schemeClr val="bg1"/>
                </a:solidFill>
                <a:effectLst/>
                <a:latin typeface="-apple-system"/>
              </a:rPr>
              <a:t>National Rural Employment Guarantee Act (NREGA) it can guide as a:-</a:t>
            </a:r>
            <a:endParaRPr lang="en-IN" dirty="0">
              <a:solidFill>
                <a:schemeClr val="bg1"/>
              </a:solidFill>
            </a:endParaRPr>
          </a:p>
        </p:txBody>
      </p:sp>
      <p:grpSp>
        <p:nvGrpSpPr>
          <p:cNvPr id="78" name="Group 77">
            <a:extLst>
              <a:ext uri="{FF2B5EF4-FFF2-40B4-BE49-F238E27FC236}">
                <a16:creationId xmlns:a16="http://schemas.microsoft.com/office/drawing/2014/main" id="{9B4DFCD8-B01F-A593-8E6F-7BD3B46ED1C5}"/>
              </a:ext>
            </a:extLst>
          </p:cNvPr>
          <p:cNvGrpSpPr/>
          <p:nvPr/>
        </p:nvGrpSpPr>
        <p:grpSpPr>
          <a:xfrm>
            <a:off x="1520699" y="3191856"/>
            <a:ext cx="1785690" cy="1538883"/>
            <a:chOff x="496119" y="2272178"/>
            <a:chExt cx="1785690" cy="1538883"/>
          </a:xfrm>
          <a:noFill/>
        </p:grpSpPr>
        <p:sp>
          <p:nvSpPr>
            <p:cNvPr id="79" name="TextBox 78">
              <a:extLst>
                <a:ext uri="{FF2B5EF4-FFF2-40B4-BE49-F238E27FC236}">
                  <a16:creationId xmlns:a16="http://schemas.microsoft.com/office/drawing/2014/main" id="{1BEB80DF-328D-20A7-89CD-9983BEE45E47}"/>
                </a:ext>
              </a:extLst>
            </p:cNvPr>
            <p:cNvSpPr txBox="1"/>
            <p:nvPr/>
          </p:nvSpPr>
          <p:spPr>
            <a:xfrm>
              <a:off x="529619" y="2795398"/>
              <a:ext cx="1752190" cy="1015663"/>
            </a:xfrm>
            <a:prstGeom prst="rect">
              <a:avLst/>
            </a:prstGeom>
            <a:grpFill/>
          </p:spPr>
          <p:txBody>
            <a:bodyPr wrap="square" rtlCol="0" anchor="ctr">
              <a:spAutoFit/>
            </a:bodyPr>
            <a:lstStyle/>
            <a:p>
              <a:pPr algn="ctr"/>
              <a:r>
                <a:rPr lang="en-US" altLang="ko-KR" sz="1200" dirty="0">
                  <a:solidFill>
                    <a:schemeClr val="bg1"/>
                  </a:solidFill>
                  <a:cs typeface="Arial" pitchFamily="34" charset="0"/>
                </a:rPr>
                <a:t>Efficient resource allocation is possible by analyzing demand patterns across regions.</a:t>
              </a:r>
            </a:p>
          </p:txBody>
        </p:sp>
        <p:sp>
          <p:nvSpPr>
            <p:cNvPr id="80" name="TextBox 79">
              <a:extLst>
                <a:ext uri="{FF2B5EF4-FFF2-40B4-BE49-F238E27FC236}">
                  <a16:creationId xmlns:a16="http://schemas.microsoft.com/office/drawing/2014/main" id="{E3FF4CE6-5048-B677-DDD1-C892BAE1F2D3}"/>
                </a:ext>
              </a:extLst>
            </p:cNvPr>
            <p:cNvSpPr txBox="1"/>
            <p:nvPr/>
          </p:nvSpPr>
          <p:spPr>
            <a:xfrm>
              <a:off x="496119" y="2272178"/>
              <a:ext cx="1752190" cy="523220"/>
            </a:xfrm>
            <a:prstGeom prst="rect">
              <a:avLst/>
            </a:prstGeom>
            <a:grpFill/>
          </p:spPr>
          <p:txBody>
            <a:bodyPr wrap="square" rtlCol="0" anchor="ctr">
              <a:spAutoFit/>
            </a:bodyPr>
            <a:lstStyle/>
            <a:p>
              <a:pPr algn="ctr"/>
              <a:r>
                <a:rPr lang="en-US" altLang="ko-KR" sz="1400" b="1" dirty="0">
                  <a:solidFill>
                    <a:schemeClr val="bg1"/>
                  </a:solidFill>
                  <a:cs typeface="Arial" pitchFamily="34" charset="0"/>
                </a:rPr>
                <a:t>Resource Allocation</a:t>
              </a:r>
              <a:endParaRPr lang="ko-KR" altLang="en-US" sz="1400" b="1" dirty="0">
                <a:solidFill>
                  <a:schemeClr val="bg1"/>
                </a:solidFill>
                <a:cs typeface="Arial" pitchFamily="34" charset="0"/>
              </a:endParaRPr>
            </a:p>
          </p:txBody>
        </p:sp>
      </p:grpSp>
      <p:grpSp>
        <p:nvGrpSpPr>
          <p:cNvPr id="84" name="Group 83">
            <a:extLst>
              <a:ext uri="{FF2B5EF4-FFF2-40B4-BE49-F238E27FC236}">
                <a16:creationId xmlns:a16="http://schemas.microsoft.com/office/drawing/2014/main" id="{84A5B2CE-6E58-022D-E19B-7E6D0E303735}"/>
              </a:ext>
            </a:extLst>
          </p:cNvPr>
          <p:cNvGrpSpPr/>
          <p:nvPr/>
        </p:nvGrpSpPr>
        <p:grpSpPr>
          <a:xfrm>
            <a:off x="7575348" y="3226771"/>
            <a:ext cx="1748685" cy="1375090"/>
            <a:chOff x="473249" y="2272881"/>
            <a:chExt cx="1775060" cy="1375090"/>
          </a:xfrm>
          <a:noFill/>
        </p:grpSpPr>
        <p:sp>
          <p:nvSpPr>
            <p:cNvPr id="85" name="TextBox 84">
              <a:extLst>
                <a:ext uri="{FF2B5EF4-FFF2-40B4-BE49-F238E27FC236}">
                  <a16:creationId xmlns:a16="http://schemas.microsoft.com/office/drawing/2014/main" id="{D6E7424C-8EBB-5EC5-3CFA-EABC3B2CC75E}"/>
                </a:ext>
              </a:extLst>
            </p:cNvPr>
            <p:cNvSpPr txBox="1"/>
            <p:nvPr/>
          </p:nvSpPr>
          <p:spPr>
            <a:xfrm>
              <a:off x="496119" y="2816974"/>
              <a:ext cx="1752190" cy="830997"/>
            </a:xfrm>
            <a:prstGeom prst="rect">
              <a:avLst/>
            </a:prstGeom>
            <a:grpFill/>
          </p:spPr>
          <p:txBody>
            <a:bodyPr wrap="square" rtlCol="0" anchor="ctr">
              <a:spAutoFit/>
            </a:bodyPr>
            <a:lstStyle/>
            <a:p>
              <a:pPr algn="ctr"/>
              <a:r>
                <a:rPr lang="en-US" altLang="ko-KR" sz="1200" dirty="0" err="1">
                  <a:solidFill>
                    <a:schemeClr val="bg1"/>
                  </a:solidFill>
                  <a:cs typeface="Arial" pitchFamily="34" charset="0"/>
                </a:rPr>
                <a:t>Feedack</a:t>
              </a:r>
              <a:r>
                <a:rPr lang="en-US" altLang="ko-KR" sz="1200" dirty="0">
                  <a:solidFill>
                    <a:schemeClr val="bg1"/>
                  </a:solidFill>
                  <a:cs typeface="Arial" pitchFamily="34" charset="0"/>
                </a:rPr>
                <a:t> helps in </a:t>
              </a:r>
              <a:r>
                <a:rPr lang="en-IN" altLang="ko-KR" sz="1200" dirty="0">
                  <a:solidFill>
                    <a:schemeClr val="bg1"/>
                  </a:solidFill>
                  <a:cs typeface="Arial" pitchFamily="34" charset="0"/>
                </a:rPr>
                <a:t>improvements for existing policies &amp; guidance for new.</a:t>
              </a:r>
              <a:endParaRPr lang="en-US" altLang="ko-KR" sz="1200" dirty="0">
                <a:solidFill>
                  <a:schemeClr val="bg1"/>
                </a:solidFill>
                <a:cs typeface="Arial" pitchFamily="34" charset="0"/>
              </a:endParaRPr>
            </a:p>
          </p:txBody>
        </p:sp>
        <p:sp>
          <p:nvSpPr>
            <p:cNvPr id="86" name="TextBox 85">
              <a:extLst>
                <a:ext uri="{FF2B5EF4-FFF2-40B4-BE49-F238E27FC236}">
                  <a16:creationId xmlns:a16="http://schemas.microsoft.com/office/drawing/2014/main" id="{893B9020-3E46-73AD-743F-75F7D7CE240A}"/>
                </a:ext>
              </a:extLst>
            </p:cNvPr>
            <p:cNvSpPr txBox="1"/>
            <p:nvPr/>
          </p:nvSpPr>
          <p:spPr>
            <a:xfrm>
              <a:off x="473249" y="2272881"/>
              <a:ext cx="1752190" cy="523220"/>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Feedback </a:t>
              </a:r>
            </a:p>
            <a:p>
              <a:pPr algn="ctr"/>
              <a:r>
                <a:rPr lang="en-US" altLang="ko-KR" sz="1400" b="1" dirty="0">
                  <a:solidFill>
                    <a:schemeClr val="bg1"/>
                  </a:solidFill>
                  <a:cs typeface="Arial" pitchFamily="34" charset="0"/>
                </a:rPr>
                <a:t>Loop</a:t>
              </a:r>
              <a:endParaRPr lang="ko-KR" altLang="en-US" sz="1400" b="1" dirty="0">
                <a:solidFill>
                  <a:schemeClr val="bg1"/>
                </a:solidFill>
                <a:cs typeface="Arial" pitchFamily="34" charset="0"/>
              </a:endParaRPr>
            </a:p>
          </p:txBody>
        </p:sp>
      </p:grpSp>
      <p:pic>
        <p:nvPicPr>
          <p:cNvPr id="88" name="Picture 87">
            <a:extLst>
              <a:ext uri="{FF2B5EF4-FFF2-40B4-BE49-F238E27FC236}">
                <a16:creationId xmlns:a16="http://schemas.microsoft.com/office/drawing/2014/main" id="{23FC1D28-365E-CD6E-E3B1-D797655671FE}"/>
              </a:ext>
            </a:extLst>
          </p:cNvPr>
          <p:cNvPicPr>
            <a:picLocks noChangeAspect="1"/>
          </p:cNvPicPr>
          <p:nvPr/>
        </p:nvPicPr>
        <p:blipFill>
          <a:blip r:embed="rId2"/>
          <a:stretch>
            <a:fillRect/>
          </a:stretch>
        </p:blipFill>
        <p:spPr>
          <a:xfrm>
            <a:off x="2198320" y="2222457"/>
            <a:ext cx="353599" cy="353599"/>
          </a:xfrm>
          <a:prstGeom prst="rect">
            <a:avLst/>
          </a:prstGeom>
        </p:spPr>
      </p:pic>
      <p:pic>
        <p:nvPicPr>
          <p:cNvPr id="89" name="Picture 88">
            <a:extLst>
              <a:ext uri="{FF2B5EF4-FFF2-40B4-BE49-F238E27FC236}">
                <a16:creationId xmlns:a16="http://schemas.microsoft.com/office/drawing/2014/main" id="{54646FD8-6E13-40D8-23D8-B14D74F6A6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85149" y="2234651"/>
            <a:ext cx="335309" cy="316148"/>
          </a:xfrm>
          <a:prstGeom prst="rect">
            <a:avLst/>
          </a:prstGeom>
          <a:ln>
            <a:solidFill>
              <a:schemeClr val="accent3"/>
            </a:solidFill>
          </a:ln>
        </p:spPr>
      </p:pic>
      <p:pic>
        <p:nvPicPr>
          <p:cNvPr id="90" name="Picture 89">
            <a:extLst>
              <a:ext uri="{FF2B5EF4-FFF2-40B4-BE49-F238E27FC236}">
                <a16:creationId xmlns:a16="http://schemas.microsoft.com/office/drawing/2014/main" id="{678DEF15-2067-41E3-56A5-79A749768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97798" y="2221821"/>
            <a:ext cx="333044" cy="341808"/>
          </a:xfrm>
          <a:prstGeom prst="rect">
            <a:avLst/>
          </a:prstGeom>
        </p:spPr>
      </p:pic>
      <p:pic>
        <p:nvPicPr>
          <p:cNvPr id="91" name="Picture 90">
            <a:extLst>
              <a:ext uri="{FF2B5EF4-FFF2-40B4-BE49-F238E27FC236}">
                <a16:creationId xmlns:a16="http://schemas.microsoft.com/office/drawing/2014/main" id="{2AC4E104-029E-6C48-79DA-C49555065BF9}"/>
              </a:ext>
            </a:extLst>
          </p:cNvPr>
          <p:cNvPicPr>
            <a:picLocks noChangeAspect="1"/>
          </p:cNvPicPr>
          <p:nvPr/>
        </p:nvPicPr>
        <p:blipFill>
          <a:blip r:embed="rId7"/>
          <a:stretch>
            <a:fillRect/>
          </a:stretch>
        </p:blipFill>
        <p:spPr>
          <a:xfrm>
            <a:off x="6548917" y="2219704"/>
            <a:ext cx="365792" cy="365792"/>
          </a:xfrm>
          <a:prstGeom prst="rect">
            <a:avLst/>
          </a:prstGeom>
        </p:spPr>
      </p:pic>
      <p:pic>
        <p:nvPicPr>
          <p:cNvPr id="92" name="Picture 91">
            <a:extLst>
              <a:ext uri="{FF2B5EF4-FFF2-40B4-BE49-F238E27FC236}">
                <a16:creationId xmlns:a16="http://schemas.microsoft.com/office/drawing/2014/main" id="{5FEE9B5F-6EBD-26D4-10A5-EFA3A944F200}"/>
              </a:ext>
            </a:extLst>
          </p:cNvPr>
          <p:cNvPicPr>
            <a:picLocks noChangeAspect="1"/>
          </p:cNvPicPr>
          <p:nvPr/>
        </p:nvPicPr>
        <p:blipFill>
          <a:blip r:embed="rId8"/>
          <a:stretch>
            <a:fillRect/>
          </a:stretch>
        </p:blipFill>
        <p:spPr>
          <a:xfrm>
            <a:off x="8026637" y="2215853"/>
            <a:ext cx="371888" cy="371888"/>
          </a:xfrm>
          <a:prstGeom prst="rect">
            <a:avLst/>
          </a:prstGeom>
        </p:spPr>
      </p:pic>
      <p:pic>
        <p:nvPicPr>
          <p:cNvPr id="93" name="Picture 92">
            <a:extLst>
              <a:ext uri="{FF2B5EF4-FFF2-40B4-BE49-F238E27FC236}">
                <a16:creationId xmlns:a16="http://schemas.microsoft.com/office/drawing/2014/main" id="{7D1308B8-4B38-9749-FBA8-523E24C3AC24}"/>
              </a:ext>
            </a:extLst>
          </p:cNvPr>
          <p:cNvPicPr>
            <a:picLocks noChangeAspect="1"/>
          </p:cNvPicPr>
          <p:nvPr/>
        </p:nvPicPr>
        <p:blipFill>
          <a:blip r:embed="rId9"/>
          <a:stretch>
            <a:fillRect/>
          </a:stretch>
        </p:blipFill>
        <p:spPr>
          <a:xfrm>
            <a:off x="4526276" y="2556508"/>
            <a:ext cx="91448" cy="30483"/>
          </a:xfrm>
          <a:prstGeom prst="rect">
            <a:avLst/>
          </a:prstGeom>
        </p:spPr>
      </p:pic>
      <p:pic>
        <p:nvPicPr>
          <p:cNvPr id="95" name="Picture 94">
            <a:extLst>
              <a:ext uri="{FF2B5EF4-FFF2-40B4-BE49-F238E27FC236}">
                <a16:creationId xmlns:a16="http://schemas.microsoft.com/office/drawing/2014/main" id="{CAF4E9D6-6C40-AF62-F4D4-571916CCA3D0}"/>
              </a:ext>
            </a:extLst>
          </p:cNvPr>
          <p:cNvPicPr>
            <a:picLocks noChangeAspect="1"/>
          </p:cNvPicPr>
          <p:nvPr/>
        </p:nvPicPr>
        <p:blipFill>
          <a:blip r:embed="rId10"/>
          <a:stretch>
            <a:fillRect/>
          </a:stretch>
        </p:blipFill>
        <p:spPr>
          <a:xfrm>
            <a:off x="5161216" y="2152469"/>
            <a:ext cx="365792" cy="365792"/>
          </a:xfrm>
          <a:prstGeom prst="rect">
            <a:avLst/>
          </a:prstGeom>
        </p:spPr>
      </p:pic>
    </p:spTree>
    <p:extLst>
      <p:ext uri="{BB962C8B-B14F-4D97-AF65-F5344CB8AC3E}">
        <p14:creationId xmlns:p14="http://schemas.microsoft.com/office/powerpoint/2010/main" val="237978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096" b="25096"/>
          <a:stretch>
            <a:fillRect/>
          </a:stretch>
        </p:blipFill>
        <p:spPr>
          <a:xfrm>
            <a:off x="0" y="2139702"/>
            <a:ext cx="9144000" cy="2952328"/>
          </a:xfrm>
        </p:spPr>
      </p:pic>
      <p:sp>
        <p:nvSpPr>
          <p:cNvPr id="2" name="Text Placeholder 1"/>
          <p:cNvSpPr>
            <a:spLocks noGrp="1"/>
          </p:cNvSpPr>
          <p:nvPr>
            <p:ph type="body" sz="quarter" idx="10"/>
          </p:nvPr>
        </p:nvSpPr>
        <p:spPr>
          <a:xfrm>
            <a:off x="0" y="1779662"/>
            <a:ext cx="9144000" cy="464245"/>
          </a:xfrm>
        </p:spPr>
        <p:txBody>
          <a:bodyPr/>
          <a:lstStyle/>
          <a:p>
            <a:pPr>
              <a:defRPr/>
            </a:pPr>
            <a:r>
              <a:rPr lang="en-US" altLang="ko-KR" sz="3600" b="1" dirty="0">
                <a:solidFill>
                  <a:schemeClr val="accent2"/>
                </a:solidFill>
                <a:cs typeface="Arial" pitchFamily="34" charset="0"/>
              </a:rPr>
              <a:t>Conclusion</a:t>
            </a:r>
            <a:endParaRPr lang="en-IN" dirty="0">
              <a:solidFill>
                <a:schemeClr val="accent2"/>
              </a:solidFill>
              <a:effectLst/>
            </a:endParaRPr>
          </a:p>
          <a:p>
            <a:pPr>
              <a:defRPr/>
            </a:pPr>
            <a:endParaRPr lang="en-US" altLang="ko-KR" sz="3600" b="1" dirty="0">
              <a:solidFill>
                <a:schemeClr val="accent2"/>
              </a:solidFill>
              <a:cs typeface="Arial" pitchFamily="34" charset="0"/>
            </a:endParaRPr>
          </a:p>
        </p:txBody>
      </p:sp>
      <p:sp>
        <p:nvSpPr>
          <p:cNvPr id="5" name="Text Placeholder 4">
            <a:extLst>
              <a:ext uri="{FF2B5EF4-FFF2-40B4-BE49-F238E27FC236}">
                <a16:creationId xmlns:a16="http://schemas.microsoft.com/office/drawing/2014/main" id="{74CD6B64-4F02-1627-A49E-CF056B3B23B4}"/>
              </a:ext>
            </a:extLst>
          </p:cNvPr>
          <p:cNvSpPr>
            <a:spLocks noGrp="1"/>
          </p:cNvSpPr>
          <p:nvPr>
            <p:ph type="body" sz="quarter" idx="11"/>
          </p:nvPr>
        </p:nvSpPr>
        <p:spPr>
          <a:xfrm>
            <a:off x="0" y="51470"/>
            <a:ext cx="9144000" cy="1218460"/>
          </a:xfrm>
          <a:ln/>
        </p:spPr>
        <p:style>
          <a:lnRef idx="2">
            <a:schemeClr val="accent1">
              <a:shade val="15000"/>
            </a:schemeClr>
          </a:lnRef>
          <a:fillRef idx="1">
            <a:schemeClr val="accent1"/>
          </a:fillRef>
          <a:effectRef idx="0">
            <a:schemeClr val="accent1"/>
          </a:effectRef>
          <a:fontRef idx="minor">
            <a:schemeClr val="lt1"/>
          </a:fontRef>
        </p:style>
        <p:txBody>
          <a:bodyPr/>
          <a:lstStyle/>
          <a:p>
            <a:r>
              <a:rPr lang="en-IN" sz="4400" dirty="0">
                <a:solidFill>
                  <a:schemeClr val="bg1"/>
                </a:solidFill>
                <a:latin typeface="Arial Black" panose="020B0A04020102020204" pitchFamily="34" charset="0"/>
              </a:rPr>
              <a:t>05.</a:t>
            </a:r>
          </a:p>
        </p:txBody>
      </p:sp>
    </p:spTree>
    <p:extLst>
      <p:ext uri="{BB962C8B-B14F-4D97-AF65-F5344CB8AC3E}">
        <p14:creationId xmlns:p14="http://schemas.microsoft.com/office/powerpoint/2010/main" val="3512258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67494"/>
            <a:ext cx="9144000" cy="576064"/>
          </a:xfrm>
          <a:ln w="76200">
            <a:solidFill>
              <a:schemeClr val="accent6"/>
            </a:solidFill>
          </a:ln>
        </p:spPr>
        <p:txBody>
          <a:bodyPr/>
          <a:lstStyle/>
          <a:p>
            <a:r>
              <a:rPr lang="en-US" altLang="ko-KR" dirty="0"/>
              <a:t>CONCLUSIONS</a:t>
            </a:r>
            <a:endParaRPr lang="ko-KR" altLang="en-US" dirty="0"/>
          </a:p>
        </p:txBody>
      </p:sp>
      <p:grpSp>
        <p:nvGrpSpPr>
          <p:cNvPr id="8" name="Group 7"/>
          <p:cNvGrpSpPr/>
          <p:nvPr/>
        </p:nvGrpSpPr>
        <p:grpSpPr>
          <a:xfrm>
            <a:off x="624012" y="1532095"/>
            <a:ext cx="1656184" cy="2831410"/>
            <a:chOff x="264614" y="3295675"/>
            <a:chExt cx="1981652" cy="2831410"/>
          </a:xfrm>
        </p:grpSpPr>
        <p:sp>
          <p:nvSpPr>
            <p:cNvPr id="13" name="Text Placeholder 17"/>
            <p:cNvSpPr txBox="1">
              <a:spLocks/>
            </p:cNvSpPr>
            <p:nvPr/>
          </p:nvSpPr>
          <p:spPr>
            <a:xfrm>
              <a:off x="391344" y="3295675"/>
              <a:ext cx="1728192"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400" b="1" dirty="0">
                <a:solidFill>
                  <a:schemeClr val="tx1">
                    <a:lumMod val="75000"/>
                    <a:lumOff val="25000"/>
                  </a:schemeClr>
                </a:solidFill>
                <a:cs typeface="Arial" pitchFamily="34" charset="0"/>
              </a:endParaRPr>
            </a:p>
          </p:txBody>
        </p:sp>
        <p:sp>
          <p:nvSpPr>
            <p:cNvPr id="11" name="TextBox 10"/>
            <p:cNvSpPr txBox="1"/>
            <p:nvPr/>
          </p:nvSpPr>
          <p:spPr>
            <a:xfrm>
              <a:off x="264614" y="4003427"/>
              <a:ext cx="1981652" cy="2123658"/>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Despite some challenges, the program effectively provides employment to rural workers and households. With substantial expenditure and wages disbursed, it contributes positively to livelihoods.</a:t>
              </a:r>
              <a:endParaRPr lang="ko-KR" altLang="en-US" sz="1200" dirty="0">
                <a:solidFill>
                  <a:schemeClr val="tx1">
                    <a:lumMod val="75000"/>
                    <a:lumOff val="25000"/>
                  </a:schemeClr>
                </a:solidFill>
                <a:cs typeface="Arial" pitchFamily="34" charset="0"/>
              </a:endParaRPr>
            </a:p>
          </p:txBody>
        </p:sp>
      </p:grpSp>
      <p:grpSp>
        <p:nvGrpSpPr>
          <p:cNvPr id="36" name="Group 35"/>
          <p:cNvGrpSpPr/>
          <p:nvPr/>
        </p:nvGrpSpPr>
        <p:grpSpPr>
          <a:xfrm>
            <a:off x="2665487" y="1316517"/>
            <a:ext cx="1779615" cy="3046988"/>
            <a:chOff x="201485" y="2927192"/>
            <a:chExt cx="2129340" cy="3046988"/>
          </a:xfrm>
        </p:grpSpPr>
        <p:sp>
          <p:nvSpPr>
            <p:cNvPr id="40" name="Text Placeholder 18"/>
            <p:cNvSpPr txBox="1">
              <a:spLocks/>
            </p:cNvSpPr>
            <p:nvPr/>
          </p:nvSpPr>
          <p:spPr>
            <a:xfrm>
              <a:off x="348277" y="2927192"/>
              <a:ext cx="1728192" cy="83099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accent2"/>
                  </a:solidFill>
                  <a:cs typeface="Arial" pitchFamily="34" charset="0"/>
                </a:rPr>
                <a:t>Incomplete 100-</a:t>
              </a:r>
              <a:r>
                <a:rPr lang="en-IN" sz="1800" dirty="0">
                  <a:solidFill>
                    <a:schemeClr val="accent2"/>
                  </a:solidFill>
                  <a:cs typeface="Arial" pitchFamily="34" charset="0"/>
                </a:rPr>
                <a:t>Day’s</a:t>
              </a:r>
              <a:r>
                <a:rPr lang="en-US" sz="1800" dirty="0">
                  <a:solidFill>
                    <a:schemeClr val="accent2"/>
                  </a:solidFill>
                  <a:cs typeface="Arial" pitchFamily="34" charset="0"/>
                </a:rPr>
                <a:t> </a:t>
              </a:r>
            </a:p>
            <a:p>
              <a:pPr marL="0" indent="0" algn="ctr">
                <a:buNone/>
              </a:pPr>
              <a:r>
                <a:rPr lang="en-US" sz="1800" dirty="0">
                  <a:solidFill>
                    <a:schemeClr val="accent2"/>
                  </a:solidFill>
                  <a:cs typeface="Arial" pitchFamily="34" charset="0"/>
                </a:rPr>
                <a:t>employment</a:t>
              </a:r>
            </a:p>
          </p:txBody>
        </p:sp>
        <p:sp>
          <p:nvSpPr>
            <p:cNvPr id="38" name="TextBox 37"/>
            <p:cNvSpPr txBox="1"/>
            <p:nvPr/>
          </p:nvSpPr>
          <p:spPr>
            <a:xfrm>
              <a:off x="201485" y="3850522"/>
              <a:ext cx="2129340" cy="2123658"/>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Addressing the low percentage of households completing 100 days of employment is crucial. Investigating the underlying factors whether administrative socio-economic, or cultural will help improve outcomes.</a:t>
              </a:r>
              <a:endParaRPr lang="ko-KR" altLang="en-US" sz="1200" dirty="0">
                <a:solidFill>
                  <a:schemeClr val="tx1">
                    <a:lumMod val="75000"/>
                    <a:lumOff val="25000"/>
                  </a:schemeClr>
                </a:solidFill>
                <a:cs typeface="Arial" pitchFamily="34" charset="0"/>
              </a:endParaRPr>
            </a:p>
          </p:txBody>
        </p:sp>
      </p:grpSp>
      <p:grpSp>
        <p:nvGrpSpPr>
          <p:cNvPr id="41" name="Group 40"/>
          <p:cNvGrpSpPr/>
          <p:nvPr/>
        </p:nvGrpSpPr>
        <p:grpSpPr>
          <a:xfrm>
            <a:off x="4740155" y="1532095"/>
            <a:ext cx="1697031" cy="2831410"/>
            <a:chOff x="229418" y="3295675"/>
            <a:chExt cx="2030527" cy="2831410"/>
          </a:xfrm>
        </p:grpSpPr>
        <p:sp>
          <p:nvSpPr>
            <p:cNvPr id="45" name="Text Placeholder 18"/>
            <p:cNvSpPr txBox="1">
              <a:spLocks/>
            </p:cNvSpPr>
            <p:nvPr/>
          </p:nvSpPr>
          <p:spPr>
            <a:xfrm>
              <a:off x="295057" y="3295675"/>
              <a:ext cx="1931716" cy="37262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accent3"/>
                  </a:solidFill>
                  <a:cs typeface="Arial" pitchFamily="34" charset="0"/>
                </a:rPr>
                <a:t>Transparency Fairness of</a:t>
              </a:r>
            </a:p>
            <a:p>
              <a:pPr marL="0" indent="0">
                <a:buNone/>
              </a:pPr>
              <a:r>
                <a:rPr lang="en-US" sz="1800" dirty="0">
                  <a:solidFill>
                    <a:schemeClr val="accent3"/>
                  </a:solidFill>
                  <a:cs typeface="Arial" pitchFamily="34" charset="0"/>
                </a:rPr>
                <a:t>States:</a:t>
              </a:r>
              <a:endParaRPr lang="en-US" sz="1400" dirty="0">
                <a:solidFill>
                  <a:schemeClr val="accent3"/>
                </a:solidFill>
                <a:cs typeface="Arial" pitchFamily="34" charset="0"/>
              </a:endParaRPr>
            </a:p>
          </p:txBody>
        </p:sp>
        <p:sp>
          <p:nvSpPr>
            <p:cNvPr id="43" name="TextBox 42"/>
            <p:cNvSpPr txBox="1"/>
            <p:nvPr/>
          </p:nvSpPr>
          <p:spPr>
            <a:xfrm>
              <a:off x="229418" y="4003427"/>
              <a:ext cx="2030527" cy="2123658"/>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Tamil Nadu, Andhra Pradesh, Uttar Pradesh, Rajasthan, and Bihar stand out for providing substantial wages. These states demonstrate transparency and fairness in program implementation.</a:t>
              </a:r>
              <a:endParaRPr lang="ko-KR" altLang="en-US" sz="1200" dirty="0">
                <a:solidFill>
                  <a:schemeClr val="tx1">
                    <a:lumMod val="75000"/>
                    <a:lumOff val="25000"/>
                  </a:schemeClr>
                </a:solidFill>
                <a:cs typeface="Arial" pitchFamily="34" charset="0"/>
              </a:endParaRPr>
            </a:p>
          </p:txBody>
        </p:sp>
      </p:grpSp>
      <p:grpSp>
        <p:nvGrpSpPr>
          <p:cNvPr id="46" name="Group 45"/>
          <p:cNvGrpSpPr/>
          <p:nvPr/>
        </p:nvGrpSpPr>
        <p:grpSpPr>
          <a:xfrm>
            <a:off x="6732240" y="1622850"/>
            <a:ext cx="1787748" cy="2770095"/>
            <a:chOff x="135374" y="3325767"/>
            <a:chExt cx="2139072" cy="2770095"/>
          </a:xfrm>
        </p:grpSpPr>
        <p:sp>
          <p:nvSpPr>
            <p:cNvPr id="50" name="Text Placeholder 18"/>
            <p:cNvSpPr txBox="1">
              <a:spLocks/>
            </p:cNvSpPr>
            <p:nvPr/>
          </p:nvSpPr>
          <p:spPr>
            <a:xfrm>
              <a:off x="370850" y="3325767"/>
              <a:ext cx="1728192"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accent4"/>
                  </a:solidFill>
                  <a:cs typeface="Arial" pitchFamily="34" charset="0"/>
                </a:rPr>
                <a:t>SC/ST </a:t>
              </a:r>
            </a:p>
            <a:p>
              <a:pPr marL="0" indent="0">
                <a:buNone/>
              </a:pPr>
              <a:r>
                <a:rPr lang="en-US" sz="1800" dirty="0">
                  <a:solidFill>
                    <a:schemeClr val="accent4"/>
                  </a:solidFill>
                  <a:cs typeface="Arial" pitchFamily="34" charset="0"/>
                </a:rPr>
                <a:t>Participation and Bias</a:t>
              </a:r>
            </a:p>
          </p:txBody>
        </p:sp>
        <p:sp>
          <p:nvSpPr>
            <p:cNvPr id="48" name="TextBox 47"/>
            <p:cNvSpPr txBox="1"/>
            <p:nvPr/>
          </p:nvSpPr>
          <p:spPr>
            <a:xfrm>
              <a:off x="135374" y="3972204"/>
              <a:ext cx="2139072" cy="2123658"/>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The higher participation of ST workers compared to SC raises questions. Investigate whether cultural biases or other factors contribute to this disparity. Ensuring equal opportunities for all is essential for program success.</a:t>
              </a:r>
              <a:endParaRPr lang="ko-KR" altLang="en-US" sz="1200" dirty="0">
                <a:solidFill>
                  <a:schemeClr val="tx1">
                    <a:lumMod val="75000"/>
                    <a:lumOff val="25000"/>
                  </a:schemeClr>
                </a:solidFill>
                <a:cs typeface="Arial" pitchFamily="34" charset="0"/>
              </a:endParaRPr>
            </a:p>
          </p:txBody>
        </p:sp>
      </p:grpSp>
      <p:sp>
        <p:nvSpPr>
          <p:cNvPr id="20" name="TextBox 19">
            <a:extLst>
              <a:ext uri="{FF2B5EF4-FFF2-40B4-BE49-F238E27FC236}">
                <a16:creationId xmlns:a16="http://schemas.microsoft.com/office/drawing/2014/main" id="{68FDDD3E-B1ED-B4AA-2925-1B639E1DC15D}"/>
              </a:ext>
            </a:extLst>
          </p:cNvPr>
          <p:cNvSpPr txBox="1"/>
          <p:nvPr/>
        </p:nvSpPr>
        <p:spPr>
          <a:xfrm>
            <a:off x="751383" y="1316517"/>
            <a:ext cx="1914104" cy="923330"/>
          </a:xfrm>
          <a:prstGeom prst="rect">
            <a:avLst/>
          </a:prstGeom>
          <a:noFill/>
        </p:spPr>
        <p:txBody>
          <a:bodyPr wrap="square">
            <a:spAutoFit/>
          </a:bodyPr>
          <a:lstStyle/>
          <a:p>
            <a:r>
              <a:rPr lang="en-IN" dirty="0">
                <a:solidFill>
                  <a:schemeClr val="accent1"/>
                </a:solidFill>
              </a:rPr>
              <a:t>Effective </a:t>
            </a:r>
          </a:p>
          <a:p>
            <a:r>
              <a:rPr lang="en-IN" dirty="0">
                <a:solidFill>
                  <a:schemeClr val="accent1"/>
                </a:solidFill>
              </a:rPr>
              <a:t>Employment </a:t>
            </a:r>
          </a:p>
          <a:p>
            <a:r>
              <a:rPr lang="en-IN" dirty="0">
                <a:solidFill>
                  <a:schemeClr val="accent1"/>
                </a:solidFill>
              </a:rPr>
              <a:t>Provision</a:t>
            </a:r>
          </a:p>
        </p:txBody>
      </p:sp>
    </p:spTree>
    <p:extLst>
      <p:ext uri="{BB962C8B-B14F-4D97-AF65-F5344CB8AC3E}">
        <p14:creationId xmlns:p14="http://schemas.microsoft.com/office/powerpoint/2010/main" val="124480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12635" y="1105645"/>
            <a:ext cx="581569" cy="5726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5" name="Group 4"/>
          <p:cNvGrpSpPr/>
          <p:nvPr/>
        </p:nvGrpSpPr>
        <p:grpSpPr>
          <a:xfrm>
            <a:off x="3490364" y="1105645"/>
            <a:ext cx="5138704" cy="601968"/>
            <a:chOff x="1795588" y="1688594"/>
            <a:chExt cx="6408712" cy="707911"/>
          </a:xfrm>
          <a:solidFill>
            <a:schemeClr val="bg1"/>
          </a:solidFill>
        </p:grpSpPr>
        <p:sp>
          <p:nvSpPr>
            <p:cNvPr id="6" name="Rounded Rectangle 5"/>
            <p:cNvSpPr/>
            <p:nvPr/>
          </p:nvSpPr>
          <p:spPr>
            <a:xfrm>
              <a:off x="1795588" y="1688594"/>
              <a:ext cx="6408712" cy="707911"/>
            </a:xfrm>
            <a:prstGeom prst="roundRect">
              <a:avLst>
                <a:gd name="adj" fmla="val 10715"/>
              </a:avLst>
            </a:prstGeom>
            <a:grp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Rounded Rectangle 16"/>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TextBox 7"/>
          <p:cNvSpPr txBox="1"/>
          <p:nvPr/>
        </p:nvSpPr>
        <p:spPr>
          <a:xfrm>
            <a:off x="2706362" y="1161147"/>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grpSp>
        <p:nvGrpSpPr>
          <p:cNvPr id="9" name="Group 8"/>
          <p:cNvGrpSpPr/>
          <p:nvPr/>
        </p:nvGrpSpPr>
        <p:grpSpPr>
          <a:xfrm>
            <a:off x="3587577" y="1219867"/>
            <a:ext cx="4752528" cy="524412"/>
            <a:chOff x="2175371" y="1745105"/>
            <a:chExt cx="5040560" cy="608604"/>
          </a:xfrm>
        </p:grpSpPr>
        <p:sp>
          <p:nvSpPr>
            <p:cNvPr id="10" name="TextBox 10"/>
            <p:cNvSpPr txBox="1"/>
            <p:nvPr/>
          </p:nvSpPr>
          <p:spPr bwMode="auto">
            <a:xfrm>
              <a:off x="2175371" y="1745105"/>
              <a:ext cx="5040560" cy="39290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solidFill>
                    <a:schemeClr val="tx1">
                      <a:lumMod val="65000"/>
                      <a:lumOff val="35000"/>
                    </a:schemeClr>
                  </a:solidFill>
                  <a:cs typeface="Arial" pitchFamily="34" charset="0"/>
                </a:rPr>
                <a:t>What is NREGA?</a:t>
              </a:r>
            </a:p>
          </p:txBody>
        </p:sp>
        <p:sp>
          <p:nvSpPr>
            <p:cNvPr id="11" name="TextBox 12"/>
            <p:cNvSpPr txBox="1"/>
            <p:nvPr/>
          </p:nvSpPr>
          <p:spPr bwMode="auto">
            <a:xfrm>
              <a:off x="2175371" y="2032239"/>
              <a:ext cx="5040560" cy="321470"/>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endParaRPr lang="ko-KR" altLang="en-US" sz="1200" dirty="0">
                <a:solidFill>
                  <a:schemeClr val="tx1">
                    <a:lumMod val="65000"/>
                    <a:lumOff val="35000"/>
                  </a:schemeClr>
                </a:solidFill>
                <a:cs typeface="Arial" pitchFamily="34" charset="0"/>
              </a:endParaRPr>
            </a:p>
          </p:txBody>
        </p:sp>
      </p:grpSp>
      <p:sp>
        <p:nvSpPr>
          <p:cNvPr id="2" name="Text Placeholder 1"/>
          <p:cNvSpPr>
            <a:spLocks noGrp="1"/>
          </p:cNvSpPr>
          <p:nvPr>
            <p:ph type="body" sz="quarter" idx="10"/>
          </p:nvPr>
        </p:nvSpPr>
        <p:spPr>
          <a:prstGeom prst="rect">
            <a:avLst/>
          </a:prstGeom>
        </p:spPr>
        <p:txBody>
          <a:bodyPr/>
          <a:lstStyle/>
          <a:p>
            <a:r>
              <a:rPr lang="en-US" altLang="ko-KR" dirty="0">
                <a:solidFill>
                  <a:srgbClr val="E46C0A"/>
                </a:solidFill>
                <a:latin typeface="Arial" pitchFamily="34" charset="0"/>
                <a:cs typeface="Arial" pitchFamily="34" charset="0"/>
              </a:rPr>
              <a:t>Agenda</a:t>
            </a:r>
          </a:p>
        </p:txBody>
      </p:sp>
      <p:sp>
        <p:nvSpPr>
          <p:cNvPr id="20" name="Rectangle 19"/>
          <p:cNvSpPr/>
          <p:nvPr/>
        </p:nvSpPr>
        <p:spPr>
          <a:xfrm>
            <a:off x="2712635" y="1878848"/>
            <a:ext cx="581569" cy="5726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1" name="Group 20"/>
          <p:cNvGrpSpPr/>
          <p:nvPr/>
        </p:nvGrpSpPr>
        <p:grpSpPr>
          <a:xfrm>
            <a:off x="3490364" y="1878848"/>
            <a:ext cx="5138704" cy="601968"/>
            <a:chOff x="1795588" y="1688594"/>
            <a:chExt cx="6408712" cy="707911"/>
          </a:xfrm>
          <a:solidFill>
            <a:schemeClr val="bg1"/>
          </a:solidFill>
        </p:grpSpPr>
        <p:sp>
          <p:nvSpPr>
            <p:cNvPr id="22" name="Rounded Rectangle 21"/>
            <p:cNvSpPr/>
            <p:nvPr/>
          </p:nvSpPr>
          <p:spPr>
            <a:xfrm>
              <a:off x="1795588" y="1688594"/>
              <a:ext cx="6408712" cy="707911"/>
            </a:xfrm>
            <a:prstGeom prst="roundRect">
              <a:avLst>
                <a:gd name="adj" fmla="val 10715"/>
              </a:avLst>
            </a:prstGeom>
            <a:grp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Rounded Rectangle 16"/>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Box 23"/>
          <p:cNvSpPr txBox="1"/>
          <p:nvPr/>
        </p:nvSpPr>
        <p:spPr>
          <a:xfrm>
            <a:off x="2706362" y="1934350"/>
            <a:ext cx="59411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26" name="TextBox 10"/>
          <p:cNvSpPr txBox="1"/>
          <p:nvPr/>
        </p:nvSpPr>
        <p:spPr bwMode="auto">
          <a:xfrm>
            <a:off x="3587577" y="1984991"/>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solidFill>
                  <a:schemeClr val="tx1">
                    <a:lumMod val="65000"/>
                    <a:lumOff val="35000"/>
                  </a:schemeClr>
                </a:solidFill>
                <a:cs typeface="Arial" pitchFamily="34" charset="0"/>
              </a:rPr>
              <a:t>Understanding and </a:t>
            </a:r>
            <a:r>
              <a:rPr lang="en-IN" altLang="ko-KR" sz="1600" b="1" dirty="0">
                <a:solidFill>
                  <a:schemeClr val="tx1">
                    <a:lumMod val="65000"/>
                    <a:lumOff val="35000"/>
                  </a:schemeClr>
                </a:solidFill>
                <a:cs typeface="Arial" pitchFamily="34" charset="0"/>
              </a:rPr>
              <a:t>Preprocessing</a:t>
            </a:r>
            <a:r>
              <a:rPr lang="en-US" altLang="ko-KR" sz="1600" b="1" dirty="0">
                <a:solidFill>
                  <a:schemeClr val="tx1">
                    <a:lumMod val="65000"/>
                    <a:lumOff val="35000"/>
                  </a:schemeClr>
                </a:solidFill>
                <a:cs typeface="Arial" pitchFamily="34" charset="0"/>
              </a:rPr>
              <a:t> Dataset </a:t>
            </a:r>
          </a:p>
        </p:txBody>
      </p:sp>
      <p:sp>
        <p:nvSpPr>
          <p:cNvPr id="28" name="Rectangle 27"/>
          <p:cNvSpPr/>
          <p:nvPr/>
        </p:nvSpPr>
        <p:spPr>
          <a:xfrm>
            <a:off x="2712635" y="2652051"/>
            <a:ext cx="581569" cy="572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9" name="Group 28"/>
          <p:cNvGrpSpPr/>
          <p:nvPr/>
        </p:nvGrpSpPr>
        <p:grpSpPr>
          <a:xfrm>
            <a:off x="3490364" y="2652051"/>
            <a:ext cx="5138704" cy="601968"/>
            <a:chOff x="1795588" y="1688594"/>
            <a:chExt cx="6408712" cy="707911"/>
          </a:xfrm>
          <a:solidFill>
            <a:schemeClr val="bg1"/>
          </a:solidFill>
        </p:grpSpPr>
        <p:sp>
          <p:nvSpPr>
            <p:cNvPr id="30" name="Rounded Rectangle 29"/>
            <p:cNvSpPr/>
            <p:nvPr/>
          </p:nvSpPr>
          <p:spPr>
            <a:xfrm>
              <a:off x="1795588" y="1688594"/>
              <a:ext cx="6408712" cy="707911"/>
            </a:xfrm>
            <a:prstGeom prst="roundRect">
              <a:avLst>
                <a:gd name="adj" fmla="val 10715"/>
              </a:avLst>
            </a:prstGeom>
            <a:solidFill>
              <a:schemeClr val="accent4"/>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Rounded Rectangle 16"/>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2" name="TextBox 31"/>
          <p:cNvSpPr txBox="1"/>
          <p:nvPr/>
        </p:nvSpPr>
        <p:spPr>
          <a:xfrm>
            <a:off x="2706362" y="2707553"/>
            <a:ext cx="594114" cy="461665"/>
          </a:xfrm>
          <a:prstGeom prst="rect">
            <a:avLst/>
          </a:prstGeom>
          <a:noFill/>
        </p:spPr>
        <p:txBody>
          <a:bodyPr wrap="square" rtlCol="0" anchor="ctr">
            <a:spAutoFit/>
          </a:bodyPr>
          <a:lstStyle/>
          <a:p>
            <a:pPr algn="ctr"/>
            <a:r>
              <a:rPr lang="en-US" altLang="ko-KR" sz="2400" b="1" dirty="0">
                <a:solidFill>
                  <a:schemeClr val="accent4"/>
                </a:solidFill>
                <a:cs typeface="Arial" pitchFamily="34" charset="0"/>
              </a:rPr>
              <a:t>03</a:t>
            </a:r>
            <a:endParaRPr lang="ko-KR" altLang="en-US" sz="2400" b="1" dirty="0">
              <a:solidFill>
                <a:schemeClr val="accent4"/>
              </a:solidFill>
              <a:cs typeface="Arial" pitchFamily="34" charset="0"/>
            </a:endParaRPr>
          </a:p>
        </p:txBody>
      </p:sp>
      <p:sp>
        <p:nvSpPr>
          <p:cNvPr id="34" name="TextBox 10"/>
          <p:cNvSpPr txBox="1"/>
          <p:nvPr/>
        </p:nvSpPr>
        <p:spPr bwMode="auto">
          <a:xfrm>
            <a:off x="3587577" y="2761004"/>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solidFill>
                  <a:schemeClr val="bg1"/>
                </a:solidFill>
                <a:cs typeface="Arial" pitchFamily="34" charset="0"/>
              </a:rPr>
              <a:t>Problem </a:t>
            </a:r>
            <a:r>
              <a:rPr lang="en-IN" altLang="ko-KR" sz="1600" b="1" dirty="0">
                <a:solidFill>
                  <a:schemeClr val="bg1"/>
                </a:solidFill>
                <a:cs typeface="Arial" pitchFamily="34" charset="0"/>
              </a:rPr>
              <a:t>statement solution using </a:t>
            </a:r>
            <a:r>
              <a:rPr lang="en-US" altLang="ko-KR" sz="1600" b="1" dirty="0">
                <a:solidFill>
                  <a:schemeClr val="bg1"/>
                </a:solidFill>
                <a:cs typeface="Arial" pitchFamily="34" charset="0"/>
              </a:rPr>
              <a:t>Dashboards</a:t>
            </a:r>
          </a:p>
        </p:txBody>
      </p:sp>
      <p:sp>
        <p:nvSpPr>
          <p:cNvPr id="36" name="Rectangle 35"/>
          <p:cNvSpPr/>
          <p:nvPr/>
        </p:nvSpPr>
        <p:spPr>
          <a:xfrm>
            <a:off x="2712635" y="3425254"/>
            <a:ext cx="581569" cy="572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Group 36"/>
          <p:cNvGrpSpPr/>
          <p:nvPr/>
        </p:nvGrpSpPr>
        <p:grpSpPr>
          <a:xfrm>
            <a:off x="3490364" y="3425254"/>
            <a:ext cx="5138704" cy="601968"/>
            <a:chOff x="1795588" y="1688594"/>
            <a:chExt cx="6408712" cy="707911"/>
          </a:xfrm>
          <a:solidFill>
            <a:schemeClr val="bg1"/>
          </a:solidFill>
        </p:grpSpPr>
        <p:sp>
          <p:nvSpPr>
            <p:cNvPr id="38" name="Rounded Rectangle 37"/>
            <p:cNvSpPr/>
            <p:nvPr/>
          </p:nvSpPr>
          <p:spPr>
            <a:xfrm>
              <a:off x="1795588" y="1688594"/>
              <a:ext cx="6408712" cy="707911"/>
            </a:xfrm>
            <a:prstGeom prst="roundRect">
              <a:avLst>
                <a:gd name="adj" fmla="val 10715"/>
              </a:avLst>
            </a:prstGeom>
            <a:solidFill>
              <a:schemeClr val="accent5"/>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Rounded Rectangle 16"/>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TextBox 39"/>
          <p:cNvSpPr txBox="1"/>
          <p:nvPr/>
        </p:nvSpPr>
        <p:spPr>
          <a:xfrm>
            <a:off x="2706362" y="3480756"/>
            <a:ext cx="594114" cy="461665"/>
          </a:xfrm>
          <a:prstGeom prst="rect">
            <a:avLst/>
          </a:prstGeom>
          <a:noFill/>
        </p:spPr>
        <p:txBody>
          <a:bodyPr wrap="square"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
        <p:nvSpPr>
          <p:cNvPr id="42" name="TextBox 10"/>
          <p:cNvSpPr txBox="1"/>
          <p:nvPr/>
        </p:nvSpPr>
        <p:spPr bwMode="auto">
          <a:xfrm>
            <a:off x="3587577" y="3556961"/>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solidFill>
                  <a:schemeClr val="bg1"/>
                </a:solidFill>
                <a:cs typeface="Arial" pitchFamily="34" charset="0"/>
              </a:rPr>
              <a:t>Key features and insights</a:t>
            </a:r>
          </a:p>
        </p:txBody>
      </p:sp>
      <p:sp>
        <p:nvSpPr>
          <p:cNvPr id="44" name="Rectangle 43"/>
          <p:cNvSpPr/>
          <p:nvPr/>
        </p:nvSpPr>
        <p:spPr>
          <a:xfrm>
            <a:off x="2712635" y="4198458"/>
            <a:ext cx="581569" cy="572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5" name="Group 44"/>
          <p:cNvGrpSpPr/>
          <p:nvPr/>
        </p:nvGrpSpPr>
        <p:grpSpPr>
          <a:xfrm>
            <a:off x="3490364" y="4198458"/>
            <a:ext cx="5138704" cy="601968"/>
            <a:chOff x="1795588" y="1688594"/>
            <a:chExt cx="6408712" cy="707911"/>
          </a:xfrm>
          <a:solidFill>
            <a:schemeClr val="bg1"/>
          </a:solidFill>
        </p:grpSpPr>
        <p:sp>
          <p:nvSpPr>
            <p:cNvPr id="46" name="Rounded Rectangle 45"/>
            <p:cNvSpPr/>
            <p:nvPr/>
          </p:nvSpPr>
          <p:spPr>
            <a:xfrm>
              <a:off x="1795588" y="1688594"/>
              <a:ext cx="6408712" cy="707911"/>
            </a:xfrm>
            <a:prstGeom prst="roundRect">
              <a:avLst>
                <a:gd name="adj" fmla="val 10715"/>
              </a:avLst>
            </a:prstGeom>
            <a:solidFill>
              <a:schemeClr val="accent6"/>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ounded Rectangle 16"/>
            <p:cNvSpPr/>
            <p:nvPr/>
          </p:nvSpPr>
          <p:spPr>
            <a:xfrm>
              <a:off x="7719981" y="1688594"/>
              <a:ext cx="484317" cy="600916"/>
            </a:xfrm>
            <a:custGeom>
              <a:avLst/>
              <a:gdLst/>
              <a:ahLst/>
              <a:cxnLst/>
              <a:rect l="l" t="t" r="r" b="b"/>
              <a:pathLst>
                <a:path w="484317" h="697391">
                  <a:moveTo>
                    <a:pt x="0" y="0"/>
                  </a:moveTo>
                  <a:lnTo>
                    <a:pt x="396286" y="0"/>
                  </a:lnTo>
                  <a:cubicBezTo>
                    <a:pt x="444904" y="0"/>
                    <a:pt x="484317" y="39413"/>
                    <a:pt x="484317" y="88031"/>
                  </a:cubicBezTo>
                  <a:lnTo>
                    <a:pt x="484317" y="697391"/>
                  </a:lnTo>
                  <a:close/>
                </a:path>
              </a:pathLst>
            </a:cu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8" name="TextBox 47"/>
          <p:cNvSpPr txBox="1"/>
          <p:nvPr/>
        </p:nvSpPr>
        <p:spPr>
          <a:xfrm>
            <a:off x="2706362" y="4253960"/>
            <a:ext cx="594114" cy="461665"/>
          </a:xfrm>
          <a:prstGeom prst="rect">
            <a:avLst/>
          </a:prstGeom>
          <a:noFill/>
        </p:spPr>
        <p:txBody>
          <a:bodyPr wrap="square" rtlCol="0" anchor="ctr">
            <a:spAutoFit/>
          </a:bodyPr>
          <a:lstStyle/>
          <a:p>
            <a:pPr algn="ctr"/>
            <a:r>
              <a:rPr lang="en-US" altLang="ko-KR" sz="2400" b="1" dirty="0">
                <a:solidFill>
                  <a:schemeClr val="accent6"/>
                </a:solidFill>
                <a:cs typeface="Arial" pitchFamily="34" charset="0"/>
              </a:rPr>
              <a:t>05</a:t>
            </a:r>
            <a:endParaRPr lang="ko-KR" altLang="en-US" sz="2400" b="1" dirty="0">
              <a:solidFill>
                <a:schemeClr val="accent6"/>
              </a:solidFill>
              <a:cs typeface="Arial" pitchFamily="34" charset="0"/>
            </a:endParaRPr>
          </a:p>
        </p:txBody>
      </p:sp>
      <p:sp>
        <p:nvSpPr>
          <p:cNvPr id="50" name="TextBox 10"/>
          <p:cNvSpPr txBox="1"/>
          <p:nvPr/>
        </p:nvSpPr>
        <p:spPr bwMode="auto">
          <a:xfrm>
            <a:off x="3587577" y="4306927"/>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dirty="0">
                <a:solidFill>
                  <a:schemeClr val="bg1"/>
                </a:solidFill>
                <a:cs typeface="Arial" pitchFamily="34" charset="0"/>
              </a:rPr>
              <a:t>Conclusion</a:t>
            </a:r>
            <a:endParaRPr lang="en-US" altLang="ko-KR" sz="1400" b="1" dirty="0">
              <a:solidFill>
                <a:schemeClr val="bg1"/>
              </a:solidFill>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940224" y="4684560"/>
            <a:ext cx="3384376" cy="508248"/>
          </a:xfrm>
        </p:spPr>
        <p:txBody>
          <a:bodyPr/>
          <a:lstStyle/>
          <a:p>
            <a:pPr lvl="0"/>
            <a:r>
              <a:rPr lang="en-IN" altLang="ko-KR" dirty="0">
                <a:hlinkClick r:id="rId2"/>
              </a:rPr>
              <a:t>manavshah1704@gmail.com</a:t>
            </a:r>
            <a:r>
              <a:rPr lang="en-IN" altLang="ko-KR" dirty="0"/>
              <a:t> </a:t>
            </a:r>
            <a:endParaRPr lang="en-US" altLang="ko-KR" dirty="0"/>
          </a:p>
        </p:txBody>
      </p:sp>
      <p:sp>
        <p:nvSpPr>
          <p:cNvPr id="4" name="Oval 3"/>
          <p:cNvSpPr/>
          <p:nvPr/>
        </p:nvSpPr>
        <p:spPr>
          <a:xfrm>
            <a:off x="2822014" y="821764"/>
            <a:ext cx="3499972" cy="3499972"/>
          </a:xfrm>
          <a:prstGeom prst="ellipse">
            <a:avLst/>
          </a:prstGeom>
          <a:noFill/>
          <a:ln w="12700">
            <a:solidFill>
              <a:schemeClr val="tx1">
                <a:alpha val="4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Group 15">
            <a:extLst>
              <a:ext uri="{FF2B5EF4-FFF2-40B4-BE49-F238E27FC236}">
                <a16:creationId xmlns:a16="http://schemas.microsoft.com/office/drawing/2014/main" id="{3BCE24EF-AB8E-C169-894A-A2E744246F8B}"/>
              </a:ext>
            </a:extLst>
          </p:cNvPr>
          <p:cNvGrpSpPr/>
          <p:nvPr/>
        </p:nvGrpSpPr>
        <p:grpSpPr>
          <a:xfrm>
            <a:off x="-684584" y="1430967"/>
            <a:ext cx="10513168" cy="3985638"/>
            <a:chOff x="1905459" y="275356"/>
            <a:chExt cx="10617693" cy="4691722"/>
          </a:xfrm>
        </p:grpSpPr>
        <p:sp>
          <p:nvSpPr>
            <p:cNvPr id="17" name="TextBox 16">
              <a:extLst>
                <a:ext uri="{FF2B5EF4-FFF2-40B4-BE49-F238E27FC236}">
                  <a16:creationId xmlns:a16="http://schemas.microsoft.com/office/drawing/2014/main" id="{172B9E28-4EB7-6826-8E20-51160C3C5A78}"/>
                </a:ext>
              </a:extLst>
            </p:cNvPr>
            <p:cNvSpPr txBox="1"/>
            <p:nvPr/>
          </p:nvSpPr>
          <p:spPr>
            <a:xfrm>
              <a:off x="1905459" y="275356"/>
              <a:ext cx="10617693" cy="1956427"/>
            </a:xfrm>
            <a:prstGeom prst="rect">
              <a:avLst/>
            </a:prstGeom>
            <a:noFill/>
          </p:spPr>
          <p:txBody>
            <a:bodyPr wrap="square">
              <a:spAutoFit/>
            </a:bodyPr>
            <a:lstStyle/>
            <a:p>
              <a:pPr algn="ctr" latinLnBrk="0">
                <a:defRPr/>
              </a:pPr>
              <a:endParaRPr lang="en-US" sz="5400" b="1" dirty="0">
                <a:solidFill>
                  <a:prstClr val="white"/>
                </a:solidFill>
                <a:latin typeface="Georgia" panose="02040502050405020303" pitchFamily="18" charset="0"/>
                <a:cs typeface="Segoe UI" panose="020B0502040204020203" pitchFamily="34" charset="0"/>
              </a:endParaRPr>
            </a:p>
            <a:p>
              <a:pPr algn="ctr" latinLnBrk="0">
                <a:defRPr/>
              </a:pPr>
              <a:r>
                <a:rPr lang="en-US" sz="4400" b="1" dirty="0">
                  <a:solidFill>
                    <a:prstClr val="white"/>
                  </a:solidFill>
                  <a:latin typeface="Imprint MT Shadow" panose="04020605060303030202" pitchFamily="82" charset="0"/>
                  <a:cs typeface="Segoe UI" panose="020B0502040204020203" pitchFamily="34" charset="0"/>
                </a:rPr>
                <a:t>Thank You</a:t>
              </a:r>
            </a:p>
          </p:txBody>
        </p:sp>
        <p:grpSp>
          <p:nvGrpSpPr>
            <p:cNvPr id="18" name="Group 17">
              <a:extLst>
                <a:ext uri="{FF2B5EF4-FFF2-40B4-BE49-F238E27FC236}">
                  <a16:creationId xmlns:a16="http://schemas.microsoft.com/office/drawing/2014/main" id="{71583C4D-007F-02BA-68DB-320084442D6C}"/>
                </a:ext>
              </a:extLst>
            </p:cNvPr>
            <p:cNvGrpSpPr/>
            <p:nvPr/>
          </p:nvGrpSpPr>
          <p:grpSpPr>
            <a:xfrm>
              <a:off x="6203068" y="2561026"/>
              <a:ext cx="2035924" cy="472461"/>
              <a:chOff x="6065177" y="1993622"/>
              <a:chExt cx="3372117" cy="782538"/>
            </a:xfrm>
          </p:grpSpPr>
          <p:pic>
            <p:nvPicPr>
              <p:cNvPr id="20" name="Picture 6" descr="Instagram Logo Icon Png #96303 - Free Icons Library">
                <a:hlinkClick r:id="rId3"/>
                <a:extLst>
                  <a:ext uri="{FF2B5EF4-FFF2-40B4-BE49-F238E27FC236}">
                    <a16:creationId xmlns:a16="http://schemas.microsoft.com/office/drawing/2014/main" id="{C63534A1-82D7-B21D-CC9E-D62A1298E2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06703" y="1993622"/>
                <a:ext cx="730591" cy="72118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Youtube PNG images free download">
                <a:hlinkClick r:id="rId5"/>
                <a:extLst>
                  <a:ext uri="{FF2B5EF4-FFF2-40B4-BE49-F238E27FC236}">
                    <a16:creationId xmlns:a16="http://schemas.microsoft.com/office/drawing/2014/main" id="{995A1CBC-6472-725F-9ED8-54C5D4C1B6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5177" y="2054976"/>
                <a:ext cx="1019843" cy="72118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LinkedIn Logo – Free PNG format download (2022)">
                <a:hlinkClick r:id="rId7"/>
                <a:extLst>
                  <a:ext uri="{FF2B5EF4-FFF2-40B4-BE49-F238E27FC236}">
                    <a16:creationId xmlns:a16="http://schemas.microsoft.com/office/drawing/2014/main" id="{E30A445B-B1F1-A86A-920E-730B6C4E6EC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94437" y="2018846"/>
                <a:ext cx="1293430" cy="727551"/>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D796C7F-D2DD-B417-47BC-7145DFB77C68}"/>
                </a:ext>
              </a:extLst>
            </p:cNvPr>
            <p:cNvSpPr/>
            <p:nvPr/>
          </p:nvSpPr>
          <p:spPr>
            <a:xfrm>
              <a:off x="2668859" y="4659301"/>
              <a:ext cx="6854283" cy="307777"/>
            </a:xfrm>
            <a:prstGeom prst="rect">
              <a:avLst/>
            </a:prstGeom>
          </p:spPr>
          <p:txBody>
            <a:bodyPr wrap="square">
              <a:spAutoFit/>
            </a:bodyPr>
            <a:lstStyle/>
            <a:p>
              <a:pPr algn="ctr" latinLnBrk="0"/>
              <a:endParaRPr lang="en-US" sz="1400" dirty="0">
                <a:solidFill>
                  <a:prstClr val="white"/>
                </a:solidFill>
                <a:latin typeface="Georgia" panose="02040502050405020303" pitchFamily="18" charset="0"/>
                <a:cs typeface="Segoe UI" panose="020B0502040204020203" pitchFamily="34" charset="0"/>
              </a:endParaRPr>
            </a:p>
          </p:txBody>
        </p:sp>
      </p:grpSp>
    </p:spTree>
    <p:extLst>
      <p:ext uri="{BB962C8B-B14F-4D97-AF65-F5344CB8AC3E}">
        <p14:creationId xmlns:p14="http://schemas.microsoft.com/office/powerpoint/2010/main" val="614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096" b="25096"/>
          <a:stretch>
            <a:fillRect/>
          </a:stretch>
        </p:blipFill>
        <p:spPr>
          <a:xfrm>
            <a:off x="0" y="2139702"/>
            <a:ext cx="9144000" cy="2952328"/>
          </a:xfrm>
        </p:spPr>
      </p:pic>
      <p:sp>
        <p:nvSpPr>
          <p:cNvPr id="2" name="Text Placeholder 1"/>
          <p:cNvSpPr>
            <a:spLocks noGrp="1"/>
          </p:cNvSpPr>
          <p:nvPr>
            <p:ph type="body" sz="quarter" idx="10"/>
          </p:nvPr>
        </p:nvSpPr>
        <p:spPr>
          <a:xfrm>
            <a:off x="0" y="1477038"/>
            <a:ext cx="9144000" cy="464245"/>
          </a:xfrm>
        </p:spPr>
        <p:txBody>
          <a:bodyPr/>
          <a:lstStyle/>
          <a:p>
            <a:pPr>
              <a:defRPr/>
            </a:pPr>
            <a:r>
              <a:rPr lang="en-US" altLang="ko-KR" sz="3600" b="1" dirty="0">
                <a:solidFill>
                  <a:schemeClr val="accent2"/>
                </a:solidFill>
                <a:cs typeface="Arial" pitchFamily="34" charset="0"/>
              </a:rPr>
              <a:t> What is NREGA?</a:t>
            </a:r>
          </a:p>
        </p:txBody>
      </p:sp>
      <p:sp>
        <p:nvSpPr>
          <p:cNvPr id="5" name="Text Placeholder 4">
            <a:extLst>
              <a:ext uri="{FF2B5EF4-FFF2-40B4-BE49-F238E27FC236}">
                <a16:creationId xmlns:a16="http://schemas.microsoft.com/office/drawing/2014/main" id="{74CD6B64-4F02-1627-A49E-CF056B3B23B4}"/>
              </a:ext>
            </a:extLst>
          </p:cNvPr>
          <p:cNvSpPr>
            <a:spLocks noGrp="1"/>
          </p:cNvSpPr>
          <p:nvPr>
            <p:ph type="body" sz="quarter" idx="11"/>
          </p:nvPr>
        </p:nvSpPr>
        <p:spPr>
          <a:xfrm>
            <a:off x="0" y="51470"/>
            <a:ext cx="9144000" cy="1218460"/>
          </a:xfrm>
          <a:ln/>
        </p:spPr>
        <p:style>
          <a:lnRef idx="2">
            <a:schemeClr val="accent1">
              <a:shade val="15000"/>
            </a:schemeClr>
          </a:lnRef>
          <a:fillRef idx="1">
            <a:schemeClr val="accent1"/>
          </a:fillRef>
          <a:effectRef idx="0">
            <a:schemeClr val="accent1"/>
          </a:effectRef>
          <a:fontRef idx="minor">
            <a:schemeClr val="lt1"/>
          </a:fontRef>
        </p:style>
        <p:txBody>
          <a:bodyPr/>
          <a:lstStyle/>
          <a:p>
            <a:r>
              <a:rPr lang="en-IN" sz="4400" dirty="0">
                <a:solidFill>
                  <a:schemeClr val="bg1"/>
                </a:solidFill>
                <a:latin typeface="Arial Black" panose="020B0A04020102020204" pitchFamily="34" charset="0"/>
              </a:rPr>
              <a:t>01.</a:t>
            </a:r>
          </a:p>
        </p:txBody>
      </p:sp>
    </p:spTree>
    <p:extLst>
      <p:ext uri="{BB962C8B-B14F-4D97-AF65-F5344CB8AC3E}">
        <p14:creationId xmlns:p14="http://schemas.microsoft.com/office/powerpoint/2010/main" val="310123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11760" y="267394"/>
            <a:ext cx="7019925" cy="576263"/>
          </a:xfrm>
        </p:spPr>
        <p:txBody>
          <a:bodyPr/>
          <a:lstStyle/>
          <a:p>
            <a:r>
              <a:rPr lang="en-US" altLang="ko-KR" dirty="0"/>
              <a:t>What is NREGA?</a:t>
            </a:r>
            <a:endParaRPr lang="ko-KR" altLang="en-US" dirty="0"/>
          </a:p>
        </p:txBody>
      </p:sp>
      <p:sp>
        <p:nvSpPr>
          <p:cNvPr id="4" name="Rectangle 3"/>
          <p:cNvSpPr/>
          <p:nvPr/>
        </p:nvSpPr>
        <p:spPr>
          <a:xfrm>
            <a:off x="2484432" y="1513511"/>
            <a:ext cx="5976000"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Rectangle 4"/>
          <p:cNvSpPr/>
          <p:nvPr/>
        </p:nvSpPr>
        <p:spPr>
          <a:xfrm>
            <a:off x="2484432" y="4515974"/>
            <a:ext cx="5976000"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TextBox 5"/>
          <p:cNvSpPr txBox="1"/>
          <p:nvPr/>
        </p:nvSpPr>
        <p:spPr>
          <a:xfrm>
            <a:off x="2484432" y="996405"/>
            <a:ext cx="5471944" cy="276999"/>
          </a:xfrm>
          <a:prstGeom prst="rect">
            <a:avLst/>
          </a:prstGeom>
          <a:solidFill>
            <a:schemeClr val="accent2"/>
          </a:solidFill>
        </p:spPr>
        <p:txBody>
          <a:bodyPr wrap="square" rtlCol="0" anchor="ctr">
            <a:spAutoFit/>
          </a:bodyPr>
          <a:lstStyle/>
          <a:p>
            <a:r>
              <a:rPr lang="en-US" altLang="ko-KR" sz="1200" b="1" dirty="0">
                <a:solidFill>
                  <a:schemeClr val="bg1"/>
                </a:solidFill>
                <a:cs typeface="Arial" pitchFamily="34" charset="0"/>
              </a:rPr>
              <a:t> National Rural Employment Guarantee Act (NREGA)</a:t>
            </a:r>
            <a:endParaRPr lang="ko-KR" altLang="en-US" sz="1200" b="1" dirty="0">
              <a:solidFill>
                <a:schemeClr val="bg1"/>
              </a:solidFill>
              <a:cs typeface="Arial" pitchFamily="34" charset="0"/>
            </a:endParaRPr>
          </a:p>
        </p:txBody>
      </p:sp>
      <p:sp>
        <p:nvSpPr>
          <p:cNvPr id="28" name="Rectangle 7">
            <a:extLst>
              <a:ext uri="{FF2B5EF4-FFF2-40B4-BE49-F238E27FC236}">
                <a16:creationId xmlns:a16="http://schemas.microsoft.com/office/drawing/2014/main" id="{C765D48B-B121-6BD3-C151-0FD58DB82C5B}"/>
              </a:ext>
            </a:extLst>
          </p:cNvPr>
          <p:cNvSpPr>
            <a:spLocks noGrp="1" noChangeArrowheads="1"/>
          </p:cNvSpPr>
          <p:nvPr>
            <p:ph type="body" sz="quarter" idx="11"/>
          </p:nvPr>
        </p:nvSpPr>
        <p:spPr bwMode="auto">
          <a:xfrm>
            <a:off x="2411760" y="1696525"/>
            <a:ext cx="5975350"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Arial" panose="020B0604020202020204" pitchFamily="34" charset="0"/>
              </a:rPr>
              <a:t>The National Rural Employment Guarantee Act, also known as the Mahatma Gandhi National Rural Employment Guarantee Act (MGNREGA) or </a:t>
            </a:r>
            <a:r>
              <a:rPr lang="en-US" altLang="en-US" sz="1700" dirty="0">
                <a:solidFill>
                  <a:schemeClr val="tx1"/>
                </a:solidFill>
                <a:latin typeface="Arial" panose="020B0604020202020204" pitchFamily="34" charset="0"/>
              </a:rPr>
              <a:t>now known as</a:t>
            </a:r>
            <a:r>
              <a:rPr kumimoji="0" lang="en-US" altLang="en-US" sz="1700" b="0" i="0" u="none" strike="noStrike" cap="none" normalizeH="0" baseline="0" dirty="0">
                <a:ln>
                  <a:noFill/>
                </a:ln>
                <a:solidFill>
                  <a:schemeClr val="tx1"/>
                </a:solidFill>
                <a:effectLst/>
                <a:latin typeface="Arial" panose="020B0604020202020204" pitchFamily="34" charset="0"/>
              </a:rPr>
              <a:t> NREGA, serves as a social security initiative and labor legislation in India. Its fundamental aim is to secure the ‘right to work’ and improve the living standards of rural families. Since its inception in 2005, NREGA’s chief goal has been to provide at least 100 days of paid employment annually to each rural household, provided their adult members are willing to engage in unskilled manual labor.</a:t>
            </a:r>
          </a:p>
        </p:txBody>
      </p:sp>
      <p:pic>
        <p:nvPicPr>
          <p:cNvPr id="30" name="Picture 29">
            <a:extLst>
              <a:ext uri="{FF2B5EF4-FFF2-40B4-BE49-F238E27FC236}">
                <a16:creationId xmlns:a16="http://schemas.microsoft.com/office/drawing/2014/main" id="{486F8BA9-A75F-011D-1794-78C3F3679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 y="10429"/>
            <a:ext cx="1903436" cy="2107011"/>
          </a:xfrm>
          <a:prstGeom prst="rect">
            <a:avLst/>
          </a:prstGeom>
        </p:spPr>
      </p:pic>
    </p:spTree>
    <p:extLst>
      <p:ext uri="{BB962C8B-B14F-4D97-AF65-F5344CB8AC3E}">
        <p14:creationId xmlns:p14="http://schemas.microsoft.com/office/powerpoint/2010/main" val="841548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096" b="25096"/>
          <a:stretch>
            <a:fillRect/>
          </a:stretch>
        </p:blipFill>
        <p:spPr>
          <a:xfrm>
            <a:off x="0" y="2139702"/>
            <a:ext cx="9144000" cy="2952328"/>
          </a:xfrm>
        </p:spPr>
      </p:pic>
      <p:sp>
        <p:nvSpPr>
          <p:cNvPr id="2" name="Text Placeholder 1"/>
          <p:cNvSpPr>
            <a:spLocks noGrp="1"/>
          </p:cNvSpPr>
          <p:nvPr>
            <p:ph type="body" sz="quarter" idx="10"/>
          </p:nvPr>
        </p:nvSpPr>
        <p:spPr>
          <a:xfrm>
            <a:off x="0" y="1419622"/>
            <a:ext cx="9144000" cy="464245"/>
          </a:xfrm>
        </p:spPr>
        <p:txBody>
          <a:bodyPr/>
          <a:lstStyle/>
          <a:p>
            <a:pPr>
              <a:defRPr/>
            </a:pPr>
            <a:r>
              <a:rPr lang="en-US" altLang="ko-KR" sz="3600" b="1" dirty="0">
                <a:solidFill>
                  <a:schemeClr val="accent2"/>
                </a:solidFill>
                <a:cs typeface="Arial" pitchFamily="34" charset="0"/>
              </a:rPr>
              <a:t>Understanding and </a:t>
            </a:r>
            <a:r>
              <a:rPr lang="en-IN" altLang="ko-KR" sz="3600" b="1" dirty="0">
                <a:solidFill>
                  <a:schemeClr val="accent2"/>
                </a:solidFill>
                <a:cs typeface="Arial" pitchFamily="34" charset="0"/>
              </a:rPr>
              <a:t>Preprocessing</a:t>
            </a:r>
            <a:r>
              <a:rPr lang="en-US" altLang="ko-KR" sz="3600" b="1" dirty="0">
                <a:solidFill>
                  <a:schemeClr val="accent2"/>
                </a:solidFill>
                <a:cs typeface="Arial" pitchFamily="34" charset="0"/>
              </a:rPr>
              <a:t> Dataset </a:t>
            </a:r>
          </a:p>
        </p:txBody>
      </p:sp>
      <p:sp>
        <p:nvSpPr>
          <p:cNvPr id="5" name="Text Placeholder 4">
            <a:extLst>
              <a:ext uri="{FF2B5EF4-FFF2-40B4-BE49-F238E27FC236}">
                <a16:creationId xmlns:a16="http://schemas.microsoft.com/office/drawing/2014/main" id="{74CD6B64-4F02-1627-A49E-CF056B3B23B4}"/>
              </a:ext>
            </a:extLst>
          </p:cNvPr>
          <p:cNvSpPr>
            <a:spLocks noGrp="1"/>
          </p:cNvSpPr>
          <p:nvPr>
            <p:ph type="body" sz="quarter" idx="11"/>
          </p:nvPr>
        </p:nvSpPr>
        <p:spPr>
          <a:xfrm>
            <a:off x="0" y="51470"/>
            <a:ext cx="9144000" cy="1080120"/>
          </a:xfrm>
          <a:ln/>
        </p:spPr>
        <p:style>
          <a:lnRef idx="2">
            <a:schemeClr val="accent1">
              <a:shade val="15000"/>
            </a:schemeClr>
          </a:lnRef>
          <a:fillRef idx="1">
            <a:schemeClr val="accent1"/>
          </a:fillRef>
          <a:effectRef idx="0">
            <a:schemeClr val="accent1"/>
          </a:effectRef>
          <a:fontRef idx="minor">
            <a:schemeClr val="lt1"/>
          </a:fontRef>
        </p:style>
        <p:txBody>
          <a:bodyPr/>
          <a:lstStyle/>
          <a:p>
            <a:r>
              <a:rPr lang="en-IN" sz="4400" dirty="0">
                <a:solidFill>
                  <a:schemeClr val="bg1"/>
                </a:solidFill>
                <a:latin typeface="Arial Black" panose="020B0A04020102020204" pitchFamily="34" charset="0"/>
              </a:rPr>
              <a:t>02.</a:t>
            </a:r>
          </a:p>
        </p:txBody>
      </p:sp>
    </p:spTree>
    <p:extLst>
      <p:ext uri="{BB962C8B-B14F-4D97-AF65-F5344CB8AC3E}">
        <p14:creationId xmlns:p14="http://schemas.microsoft.com/office/powerpoint/2010/main" val="573049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522"/>
            <a:ext cx="9144000" cy="576064"/>
          </a:xfrm>
        </p:spPr>
        <p:txBody>
          <a:bodyPr/>
          <a:lstStyle/>
          <a:p>
            <a:r>
              <a:rPr lang="en-IN" altLang="ko-KR" dirty="0"/>
              <a:t>Dataset overview</a:t>
            </a:r>
            <a:endParaRPr lang="ko-KR" altLang="en-US" dirty="0"/>
          </a:p>
        </p:txBody>
      </p:sp>
      <p:graphicFrame>
        <p:nvGraphicFramePr>
          <p:cNvPr id="7" name="Table 6">
            <a:extLst>
              <a:ext uri="{FF2B5EF4-FFF2-40B4-BE49-F238E27FC236}">
                <a16:creationId xmlns:a16="http://schemas.microsoft.com/office/drawing/2014/main" id="{8B12E109-871A-82B1-7A16-09DA9CCCCF30}"/>
              </a:ext>
            </a:extLst>
          </p:cNvPr>
          <p:cNvGraphicFramePr>
            <a:graphicFrameLocks noGrp="1"/>
          </p:cNvGraphicFramePr>
          <p:nvPr>
            <p:extLst>
              <p:ext uri="{D42A27DB-BD31-4B8C-83A1-F6EECF244321}">
                <p14:modId xmlns:p14="http://schemas.microsoft.com/office/powerpoint/2010/main" val="3825522284"/>
              </p:ext>
            </p:extLst>
          </p:nvPr>
        </p:nvGraphicFramePr>
        <p:xfrm>
          <a:off x="431540" y="569351"/>
          <a:ext cx="8280920" cy="4268470"/>
        </p:xfrm>
        <a:graphic>
          <a:graphicData uri="http://schemas.openxmlformats.org/drawingml/2006/table">
            <a:tbl>
              <a:tblPr firstRow="1" bandRow="1">
                <a:tableStyleId>{5C22544A-7EE6-4342-B048-85BDC9FD1C3A}</a:tableStyleId>
              </a:tblPr>
              <a:tblGrid>
                <a:gridCol w="3240360">
                  <a:extLst>
                    <a:ext uri="{9D8B030D-6E8A-4147-A177-3AD203B41FA5}">
                      <a16:colId xmlns:a16="http://schemas.microsoft.com/office/drawing/2014/main" val="2034916753"/>
                    </a:ext>
                  </a:extLst>
                </a:gridCol>
                <a:gridCol w="5040560">
                  <a:extLst>
                    <a:ext uri="{9D8B030D-6E8A-4147-A177-3AD203B41FA5}">
                      <a16:colId xmlns:a16="http://schemas.microsoft.com/office/drawing/2014/main" val="1017238588"/>
                    </a:ext>
                  </a:extLst>
                </a:gridCol>
              </a:tblGrid>
              <a:tr h="315037">
                <a:tc>
                  <a:txBody>
                    <a:bodyPr/>
                    <a:lstStyle/>
                    <a:p>
                      <a:pPr algn="l" fontAlgn="b"/>
                      <a:r>
                        <a:rPr lang="en-IN" sz="1800" b="1" i="0" u="none" strike="noStrike" dirty="0">
                          <a:solidFill>
                            <a:srgbClr val="000000"/>
                          </a:solidFill>
                          <a:effectLst/>
                          <a:latin typeface="Calibri" panose="020F0502020204030204" pitchFamily="34" charset="0"/>
                        </a:rPr>
                        <a:t>Column Name</a:t>
                      </a:r>
                    </a:p>
                  </a:txBody>
                  <a:tcPr marL="6350" marR="6350" marT="6350" anchor="b"/>
                </a:tc>
                <a:tc>
                  <a:txBody>
                    <a:bodyPr/>
                    <a:lstStyle/>
                    <a:p>
                      <a:pPr algn="l" fontAlgn="b"/>
                      <a:r>
                        <a:rPr lang="en-IN" sz="1800" b="1" i="0" u="none" strike="noStrike" dirty="0">
                          <a:solidFill>
                            <a:srgbClr val="000000"/>
                          </a:solidFill>
                          <a:effectLst/>
                          <a:latin typeface="Calibri" panose="020F0502020204030204" pitchFamily="34" charset="0"/>
                        </a:rPr>
                        <a:t>Description</a:t>
                      </a:r>
                    </a:p>
                  </a:txBody>
                  <a:tcPr marL="6350" marR="6350" marT="6350" anchor="b"/>
                </a:tc>
                <a:extLst>
                  <a:ext uri="{0D108BD9-81ED-4DB2-BD59-A6C34878D82A}">
                    <a16:rowId xmlns:a16="http://schemas.microsoft.com/office/drawing/2014/main" val="440999781"/>
                  </a:ext>
                </a:extLst>
              </a:tr>
              <a:tr h="226778">
                <a:tc>
                  <a:txBody>
                    <a:bodyPr/>
                    <a:lstStyle/>
                    <a:p>
                      <a:pPr algn="l" fontAlgn="b"/>
                      <a:r>
                        <a:rPr lang="en-IN" sz="1200" b="1" i="0" u="none" strike="noStrike" dirty="0" err="1">
                          <a:solidFill>
                            <a:srgbClr val="000000"/>
                          </a:solidFill>
                          <a:effectLst/>
                          <a:latin typeface="Calibri" panose="020F0502020204030204" pitchFamily="34" charset="0"/>
                        </a:rPr>
                        <a:t>state_name</a:t>
                      </a:r>
                      <a:endParaRPr lang="en-IN" sz="1200" b="1" i="0" u="none" strike="noStrike" dirty="0">
                        <a:solidFill>
                          <a:srgbClr val="000000"/>
                        </a:solidFill>
                        <a:effectLst/>
                        <a:latin typeface="Calibri" panose="020F0502020204030204" pitchFamily="34" charset="0"/>
                      </a:endParaRPr>
                    </a:p>
                  </a:txBody>
                  <a:tcPr marL="0" marR="6350" marT="6350"/>
                </a:tc>
                <a:tc>
                  <a:txBody>
                    <a:bodyPr/>
                    <a:lstStyle/>
                    <a:p>
                      <a:pPr algn="l" fontAlgn="b"/>
                      <a:r>
                        <a:rPr lang="en-US" sz="1200" b="1" i="0" u="none" strike="noStrike" dirty="0">
                          <a:solidFill>
                            <a:srgbClr val="000000"/>
                          </a:solidFill>
                          <a:effectLst/>
                          <a:latin typeface="Calibri" panose="020F0502020204030204" pitchFamily="34" charset="0"/>
                        </a:rPr>
                        <a:t>Name of the Indian state.</a:t>
                      </a:r>
                    </a:p>
                  </a:txBody>
                  <a:tcPr marL="6350" marR="6350" marT="6350"/>
                </a:tc>
                <a:extLst>
                  <a:ext uri="{0D108BD9-81ED-4DB2-BD59-A6C34878D82A}">
                    <a16:rowId xmlns:a16="http://schemas.microsoft.com/office/drawing/2014/main" val="1518463064"/>
                  </a:ext>
                </a:extLst>
              </a:tr>
              <a:tr h="226778">
                <a:tc>
                  <a:txBody>
                    <a:bodyPr/>
                    <a:lstStyle/>
                    <a:p>
                      <a:pPr algn="l" fontAlgn="b"/>
                      <a:r>
                        <a:rPr lang="en-IN" sz="1200" b="1" i="0" u="none" strike="noStrike" dirty="0" err="1">
                          <a:solidFill>
                            <a:srgbClr val="000000"/>
                          </a:solidFill>
                          <a:effectLst/>
                          <a:latin typeface="Calibri" panose="020F0502020204030204" pitchFamily="34" charset="0"/>
                        </a:rPr>
                        <a:t>district_name</a:t>
                      </a:r>
                      <a:endParaRPr lang="en-IN" sz="1200" b="1" i="0" u="none" strike="noStrike" dirty="0">
                        <a:solidFill>
                          <a:srgbClr val="000000"/>
                        </a:solidFill>
                        <a:effectLst/>
                        <a:latin typeface="Calibri" panose="020F0502020204030204" pitchFamily="34" charset="0"/>
                      </a:endParaRPr>
                    </a:p>
                  </a:txBody>
                  <a:tcPr marL="6350" marR="6350" marT="6350" anchor="b"/>
                </a:tc>
                <a:tc>
                  <a:txBody>
                    <a:bodyPr/>
                    <a:lstStyle/>
                    <a:p>
                      <a:pPr algn="l" fontAlgn="b"/>
                      <a:r>
                        <a:rPr lang="en-US" sz="1200" b="1" i="0" u="none" strike="noStrike">
                          <a:solidFill>
                            <a:srgbClr val="000000"/>
                          </a:solidFill>
                          <a:effectLst/>
                          <a:latin typeface="Calibri" panose="020F0502020204030204" pitchFamily="34" charset="0"/>
                        </a:rPr>
                        <a:t>Name of the district within the state.</a:t>
                      </a:r>
                    </a:p>
                  </a:txBody>
                  <a:tcPr marL="6350" marR="6350" marT="6350" anchor="b"/>
                </a:tc>
                <a:extLst>
                  <a:ext uri="{0D108BD9-81ED-4DB2-BD59-A6C34878D82A}">
                    <a16:rowId xmlns:a16="http://schemas.microsoft.com/office/drawing/2014/main" val="19933462"/>
                  </a:ext>
                </a:extLst>
              </a:tr>
              <a:tr h="226778">
                <a:tc>
                  <a:txBody>
                    <a:bodyPr/>
                    <a:lstStyle/>
                    <a:p>
                      <a:pPr algn="l" fontAlgn="b"/>
                      <a:r>
                        <a:rPr lang="en-US" sz="1200" b="1" i="0" u="none" strike="noStrike">
                          <a:solidFill>
                            <a:srgbClr val="000000"/>
                          </a:solidFill>
                          <a:effectLst/>
                          <a:latin typeface="Calibri" panose="020F0502020204030204" pitchFamily="34" charset="0"/>
                        </a:rPr>
                        <a:t>Total No. of JobCards issued</a:t>
                      </a:r>
                    </a:p>
                  </a:txBody>
                  <a:tcPr marL="6350" marR="6350" marT="6350" anchor="b"/>
                </a:tc>
                <a:tc>
                  <a:txBody>
                    <a:bodyPr/>
                    <a:lstStyle/>
                    <a:p>
                      <a:pPr algn="l" fontAlgn="b"/>
                      <a:r>
                        <a:rPr lang="en-US" sz="1200" b="1" i="0" u="none" strike="noStrike">
                          <a:solidFill>
                            <a:srgbClr val="000000"/>
                          </a:solidFill>
                          <a:effectLst/>
                          <a:latin typeface="Calibri" panose="020F0502020204030204" pitchFamily="34" charset="0"/>
                        </a:rPr>
                        <a:t>The total number of job cards issued to rural households.</a:t>
                      </a:r>
                    </a:p>
                  </a:txBody>
                  <a:tcPr marL="6350" marR="6350" marT="6350" anchor="b"/>
                </a:tc>
                <a:extLst>
                  <a:ext uri="{0D108BD9-81ED-4DB2-BD59-A6C34878D82A}">
                    <a16:rowId xmlns:a16="http://schemas.microsoft.com/office/drawing/2014/main" val="4221750770"/>
                  </a:ext>
                </a:extLst>
              </a:tr>
              <a:tr h="226778">
                <a:tc>
                  <a:txBody>
                    <a:bodyPr/>
                    <a:lstStyle/>
                    <a:p>
                      <a:pPr algn="l" fontAlgn="b"/>
                      <a:r>
                        <a:rPr lang="en-IN" sz="1200" b="1" i="0" u="none" strike="noStrike">
                          <a:solidFill>
                            <a:srgbClr val="000000"/>
                          </a:solidFill>
                          <a:effectLst/>
                          <a:latin typeface="Calibri" panose="020F0502020204030204" pitchFamily="34" charset="0"/>
                        </a:rPr>
                        <a:t>Total No. of Workers</a:t>
                      </a:r>
                    </a:p>
                  </a:txBody>
                  <a:tcPr marL="6350" marR="6350" marT="6350" anchor="b"/>
                </a:tc>
                <a:tc>
                  <a:txBody>
                    <a:bodyPr/>
                    <a:lstStyle/>
                    <a:p>
                      <a:pPr algn="l" fontAlgn="b"/>
                      <a:r>
                        <a:rPr lang="en-US" sz="1200" b="1" i="0" u="none" strike="noStrike">
                          <a:solidFill>
                            <a:srgbClr val="000000"/>
                          </a:solidFill>
                          <a:effectLst/>
                          <a:latin typeface="Calibri" panose="020F0502020204030204" pitchFamily="34" charset="0"/>
                        </a:rPr>
                        <a:t>The total number of workers registered under NREGA.</a:t>
                      </a:r>
                    </a:p>
                  </a:txBody>
                  <a:tcPr marL="6350" marR="6350" marT="6350" anchor="b"/>
                </a:tc>
                <a:extLst>
                  <a:ext uri="{0D108BD9-81ED-4DB2-BD59-A6C34878D82A}">
                    <a16:rowId xmlns:a16="http://schemas.microsoft.com/office/drawing/2014/main" val="909296373"/>
                  </a:ext>
                </a:extLst>
              </a:tr>
              <a:tr h="226778">
                <a:tc>
                  <a:txBody>
                    <a:bodyPr/>
                    <a:lstStyle/>
                    <a:p>
                      <a:pPr algn="l" fontAlgn="b"/>
                      <a:r>
                        <a:rPr lang="en-US" sz="1200" b="1" i="0" u="none" strike="noStrike">
                          <a:solidFill>
                            <a:srgbClr val="000000"/>
                          </a:solidFill>
                          <a:effectLst/>
                          <a:latin typeface="Calibri" panose="020F0502020204030204" pitchFamily="34" charset="0"/>
                        </a:rPr>
                        <a:t>Total No. of Active Job Cards</a:t>
                      </a:r>
                    </a:p>
                  </a:txBody>
                  <a:tcPr marL="6350" marR="6350" marT="6350" anchor="b"/>
                </a:tc>
                <a:tc>
                  <a:txBody>
                    <a:bodyPr/>
                    <a:lstStyle/>
                    <a:p>
                      <a:pPr algn="l" fontAlgn="b"/>
                      <a:r>
                        <a:rPr lang="en-US" sz="1200" b="1" i="0" u="none" strike="noStrike">
                          <a:solidFill>
                            <a:srgbClr val="000000"/>
                          </a:solidFill>
                          <a:effectLst/>
                          <a:latin typeface="Calibri" panose="020F0502020204030204" pitchFamily="34" charset="0"/>
                        </a:rPr>
                        <a:t>The number of active job cards at a given point in time.</a:t>
                      </a:r>
                    </a:p>
                  </a:txBody>
                  <a:tcPr marL="6350" marR="6350" marT="6350" anchor="b"/>
                </a:tc>
                <a:extLst>
                  <a:ext uri="{0D108BD9-81ED-4DB2-BD59-A6C34878D82A}">
                    <a16:rowId xmlns:a16="http://schemas.microsoft.com/office/drawing/2014/main" val="1195790422"/>
                  </a:ext>
                </a:extLst>
              </a:tr>
              <a:tr h="226778">
                <a:tc>
                  <a:txBody>
                    <a:bodyPr/>
                    <a:lstStyle/>
                    <a:p>
                      <a:pPr algn="l" fontAlgn="b"/>
                      <a:r>
                        <a:rPr lang="en-US" sz="1200" b="1" i="0" u="none" strike="noStrike">
                          <a:solidFill>
                            <a:srgbClr val="000000"/>
                          </a:solidFill>
                          <a:effectLst/>
                          <a:latin typeface="Calibri" panose="020F0502020204030204" pitchFamily="34" charset="0"/>
                        </a:rPr>
                        <a:t>Total No. of Active Workers</a:t>
                      </a:r>
                    </a:p>
                  </a:txBody>
                  <a:tcPr marL="6350" marR="6350" marT="6350" anchor="b"/>
                </a:tc>
                <a:tc>
                  <a:txBody>
                    <a:bodyPr/>
                    <a:lstStyle/>
                    <a:p>
                      <a:pPr algn="l" fontAlgn="b"/>
                      <a:r>
                        <a:rPr lang="en-US" sz="1200" b="1" i="0" u="none" strike="noStrike">
                          <a:solidFill>
                            <a:srgbClr val="000000"/>
                          </a:solidFill>
                          <a:effectLst/>
                          <a:latin typeface="Calibri" panose="020F0502020204030204" pitchFamily="34" charset="0"/>
                        </a:rPr>
                        <a:t>The number of workers currently engaged in NREGA works.</a:t>
                      </a:r>
                    </a:p>
                  </a:txBody>
                  <a:tcPr marL="6350" marR="6350" marT="6350" anchor="b"/>
                </a:tc>
                <a:extLst>
                  <a:ext uri="{0D108BD9-81ED-4DB2-BD59-A6C34878D82A}">
                    <a16:rowId xmlns:a16="http://schemas.microsoft.com/office/drawing/2014/main" val="3700699194"/>
                  </a:ext>
                </a:extLst>
              </a:tr>
              <a:tr h="226778">
                <a:tc>
                  <a:txBody>
                    <a:bodyPr/>
                    <a:lstStyle/>
                    <a:p>
                      <a:pPr algn="l" fontAlgn="b"/>
                      <a:r>
                        <a:rPr lang="en-US" sz="1200" b="1" i="0" u="none" strike="noStrike">
                          <a:solidFill>
                            <a:srgbClr val="000000"/>
                          </a:solidFill>
                          <a:effectLst/>
                          <a:latin typeface="Calibri" panose="020F0502020204030204" pitchFamily="34" charset="0"/>
                        </a:rPr>
                        <a:t>SC workers against active workers</a:t>
                      </a:r>
                    </a:p>
                  </a:txBody>
                  <a:tcPr marL="6350" marR="6350" marT="6350" anchor="b"/>
                </a:tc>
                <a:tc>
                  <a:txBody>
                    <a:bodyPr/>
                    <a:lstStyle/>
                    <a:p>
                      <a:pPr algn="l" fontAlgn="b"/>
                      <a:r>
                        <a:rPr lang="en-US" sz="1200" b="1" i="0" u="none" strike="noStrike">
                          <a:solidFill>
                            <a:srgbClr val="000000"/>
                          </a:solidFill>
                          <a:effectLst/>
                          <a:latin typeface="Calibri" panose="020F0502020204030204" pitchFamily="34" charset="0"/>
                        </a:rPr>
                        <a:t>The count of Scheduled Caste workers among active workers.</a:t>
                      </a:r>
                    </a:p>
                  </a:txBody>
                  <a:tcPr marL="6350" marR="6350" marT="6350" anchor="b"/>
                </a:tc>
                <a:extLst>
                  <a:ext uri="{0D108BD9-81ED-4DB2-BD59-A6C34878D82A}">
                    <a16:rowId xmlns:a16="http://schemas.microsoft.com/office/drawing/2014/main" val="789420800"/>
                  </a:ext>
                </a:extLst>
              </a:tr>
              <a:tr h="226778">
                <a:tc>
                  <a:txBody>
                    <a:bodyPr/>
                    <a:lstStyle/>
                    <a:p>
                      <a:pPr algn="l" fontAlgn="b"/>
                      <a:r>
                        <a:rPr lang="en-US" sz="1200" b="1" i="0" u="none" strike="noStrike">
                          <a:solidFill>
                            <a:srgbClr val="000000"/>
                          </a:solidFill>
                          <a:effectLst/>
                          <a:latin typeface="Calibri" panose="020F0502020204030204" pitchFamily="34" charset="0"/>
                        </a:rPr>
                        <a:t>ST workers against active workers</a:t>
                      </a:r>
                    </a:p>
                  </a:txBody>
                  <a:tcPr marL="6350" marR="6350" marT="6350" anchor="b"/>
                </a:tc>
                <a:tc>
                  <a:txBody>
                    <a:bodyPr/>
                    <a:lstStyle/>
                    <a:p>
                      <a:pPr algn="l" fontAlgn="b"/>
                      <a:r>
                        <a:rPr lang="en-US" sz="1200" b="1" i="0" u="none" strike="noStrike">
                          <a:solidFill>
                            <a:srgbClr val="000000"/>
                          </a:solidFill>
                          <a:effectLst/>
                          <a:latin typeface="Calibri" panose="020F0502020204030204" pitchFamily="34" charset="0"/>
                        </a:rPr>
                        <a:t>The count of Scheduled Tribe workers among active workers.</a:t>
                      </a:r>
                    </a:p>
                  </a:txBody>
                  <a:tcPr marL="6350" marR="6350" marT="6350" anchor="b"/>
                </a:tc>
                <a:extLst>
                  <a:ext uri="{0D108BD9-81ED-4DB2-BD59-A6C34878D82A}">
                    <a16:rowId xmlns:a16="http://schemas.microsoft.com/office/drawing/2014/main" val="2705876566"/>
                  </a:ext>
                </a:extLst>
              </a:tr>
              <a:tr h="226778">
                <a:tc>
                  <a:txBody>
                    <a:bodyPr/>
                    <a:lstStyle/>
                    <a:p>
                      <a:pPr algn="l" fontAlgn="b"/>
                      <a:r>
                        <a:rPr lang="en-IN" sz="1200" b="1" i="0" u="none" strike="noStrike">
                          <a:solidFill>
                            <a:srgbClr val="000000"/>
                          </a:solidFill>
                          <a:effectLst/>
                          <a:latin typeface="Calibri" panose="020F0502020204030204" pitchFamily="34" charset="0"/>
                        </a:rPr>
                        <a:t>Approved Labour Budget</a:t>
                      </a:r>
                    </a:p>
                  </a:txBody>
                  <a:tcPr marL="6350" marR="6350" marT="6350" anchor="b"/>
                </a:tc>
                <a:tc>
                  <a:txBody>
                    <a:bodyPr/>
                    <a:lstStyle/>
                    <a:p>
                      <a:pPr algn="l" fontAlgn="b"/>
                      <a:r>
                        <a:rPr lang="en-US" sz="1200" b="1" i="0" u="none" strike="noStrike">
                          <a:solidFill>
                            <a:srgbClr val="000000"/>
                          </a:solidFill>
                          <a:effectLst/>
                          <a:latin typeface="Calibri" panose="020F0502020204030204" pitchFamily="34" charset="0"/>
                        </a:rPr>
                        <a:t>The budget allocated for labor under NREGA.</a:t>
                      </a:r>
                    </a:p>
                  </a:txBody>
                  <a:tcPr marL="6350" marR="6350" marT="6350" anchor="b"/>
                </a:tc>
                <a:extLst>
                  <a:ext uri="{0D108BD9-81ED-4DB2-BD59-A6C34878D82A}">
                    <a16:rowId xmlns:a16="http://schemas.microsoft.com/office/drawing/2014/main" val="2205936660"/>
                  </a:ext>
                </a:extLst>
              </a:tr>
              <a:tr h="226778">
                <a:tc>
                  <a:txBody>
                    <a:bodyPr/>
                    <a:lstStyle/>
                    <a:p>
                      <a:pPr algn="l" fontAlgn="b"/>
                      <a:r>
                        <a:rPr lang="en-US" sz="1200" b="1" i="0" u="none" strike="noStrike">
                          <a:solidFill>
                            <a:srgbClr val="000000"/>
                          </a:solidFill>
                          <a:effectLst/>
                          <a:latin typeface="Calibri" panose="020F0502020204030204" pitchFamily="34" charset="0"/>
                        </a:rPr>
                        <a:t>Persondays of Central Liability so far</a:t>
                      </a:r>
                    </a:p>
                  </a:txBody>
                  <a:tcPr marL="6350" marR="6350" marT="6350" anchor="b"/>
                </a:tc>
                <a:tc>
                  <a:txBody>
                    <a:bodyPr/>
                    <a:lstStyle/>
                    <a:p>
                      <a:pPr algn="l" fontAlgn="b"/>
                      <a:r>
                        <a:rPr lang="en-US" sz="1200" b="1" i="0" u="none" strike="noStrike">
                          <a:solidFill>
                            <a:srgbClr val="000000"/>
                          </a:solidFill>
                          <a:effectLst/>
                          <a:latin typeface="Calibri" panose="020F0502020204030204" pitchFamily="34" charset="0"/>
                        </a:rPr>
                        <a:t>The total persondays of employment provided, considering central liability.</a:t>
                      </a:r>
                    </a:p>
                  </a:txBody>
                  <a:tcPr marL="6350" marR="6350" marT="6350" anchor="b"/>
                </a:tc>
                <a:extLst>
                  <a:ext uri="{0D108BD9-81ED-4DB2-BD59-A6C34878D82A}">
                    <a16:rowId xmlns:a16="http://schemas.microsoft.com/office/drawing/2014/main" val="484291053"/>
                  </a:ext>
                </a:extLst>
              </a:tr>
              <a:tr h="226778">
                <a:tc>
                  <a:txBody>
                    <a:bodyPr/>
                    <a:lstStyle/>
                    <a:p>
                      <a:pPr algn="l" fontAlgn="b"/>
                      <a:r>
                        <a:rPr lang="en-IN" sz="1200" b="1" i="0" u="none" strike="noStrike">
                          <a:solidFill>
                            <a:srgbClr val="000000"/>
                          </a:solidFill>
                          <a:effectLst/>
                          <a:latin typeface="Calibri" panose="020F0502020204030204" pitchFamily="34" charset="0"/>
                        </a:rPr>
                        <a:t>SC persondays</a:t>
                      </a:r>
                    </a:p>
                  </a:txBody>
                  <a:tcPr marL="6350" marR="6350" marT="6350" anchor="b"/>
                </a:tc>
                <a:tc>
                  <a:txBody>
                    <a:bodyPr/>
                    <a:lstStyle/>
                    <a:p>
                      <a:pPr algn="l" fontAlgn="b"/>
                      <a:r>
                        <a:rPr lang="en-US" sz="1200" b="1" i="0" u="none" strike="noStrike">
                          <a:solidFill>
                            <a:srgbClr val="000000"/>
                          </a:solidFill>
                          <a:effectLst/>
                          <a:latin typeface="Calibri" panose="020F0502020204030204" pitchFamily="34" charset="0"/>
                        </a:rPr>
                        <a:t>Persondays of employment provided to Scheduled Caste workers.</a:t>
                      </a:r>
                    </a:p>
                  </a:txBody>
                  <a:tcPr marL="6350" marR="6350" marT="6350" anchor="b"/>
                </a:tc>
                <a:extLst>
                  <a:ext uri="{0D108BD9-81ED-4DB2-BD59-A6C34878D82A}">
                    <a16:rowId xmlns:a16="http://schemas.microsoft.com/office/drawing/2014/main" val="2784513747"/>
                  </a:ext>
                </a:extLst>
              </a:tr>
              <a:tr h="226778">
                <a:tc>
                  <a:txBody>
                    <a:bodyPr/>
                    <a:lstStyle/>
                    <a:p>
                      <a:pPr algn="l" fontAlgn="b"/>
                      <a:r>
                        <a:rPr lang="en-IN" sz="1200" b="1" i="0" u="none" strike="noStrike">
                          <a:solidFill>
                            <a:srgbClr val="000000"/>
                          </a:solidFill>
                          <a:effectLst/>
                          <a:latin typeface="Calibri" panose="020F0502020204030204" pitchFamily="34" charset="0"/>
                        </a:rPr>
                        <a:t>ST persondays</a:t>
                      </a:r>
                    </a:p>
                  </a:txBody>
                  <a:tcPr marL="6350" marR="6350" marT="6350" anchor="b"/>
                </a:tc>
                <a:tc>
                  <a:txBody>
                    <a:bodyPr/>
                    <a:lstStyle/>
                    <a:p>
                      <a:pPr algn="l" fontAlgn="b"/>
                      <a:r>
                        <a:rPr lang="en-US" sz="1200" b="1" i="0" u="none" strike="noStrike">
                          <a:solidFill>
                            <a:srgbClr val="000000"/>
                          </a:solidFill>
                          <a:effectLst/>
                          <a:latin typeface="Calibri" panose="020F0502020204030204" pitchFamily="34" charset="0"/>
                        </a:rPr>
                        <a:t>Persondays of employment provided to Scheduled Tribe workers.</a:t>
                      </a:r>
                    </a:p>
                  </a:txBody>
                  <a:tcPr marL="6350" marR="6350" marT="6350" anchor="b"/>
                </a:tc>
                <a:extLst>
                  <a:ext uri="{0D108BD9-81ED-4DB2-BD59-A6C34878D82A}">
                    <a16:rowId xmlns:a16="http://schemas.microsoft.com/office/drawing/2014/main" val="3814464740"/>
                  </a:ext>
                </a:extLst>
              </a:tr>
              <a:tr h="226778">
                <a:tc>
                  <a:txBody>
                    <a:bodyPr/>
                    <a:lstStyle/>
                    <a:p>
                      <a:pPr algn="l" fontAlgn="b"/>
                      <a:r>
                        <a:rPr lang="en-IN" sz="1200" b="1" i="0" u="none" strike="noStrike">
                          <a:solidFill>
                            <a:srgbClr val="000000"/>
                          </a:solidFill>
                          <a:effectLst/>
                          <a:latin typeface="Calibri" panose="020F0502020204030204" pitchFamily="34" charset="0"/>
                        </a:rPr>
                        <a:t>Women Persondays</a:t>
                      </a:r>
                    </a:p>
                  </a:txBody>
                  <a:tcPr marL="6350" marR="6350" marT="6350" anchor="b"/>
                </a:tc>
                <a:tc>
                  <a:txBody>
                    <a:bodyPr/>
                    <a:lstStyle/>
                    <a:p>
                      <a:pPr algn="l" fontAlgn="b"/>
                      <a:r>
                        <a:rPr lang="en-US" sz="1200" b="1" i="0" u="none" strike="noStrike">
                          <a:solidFill>
                            <a:srgbClr val="000000"/>
                          </a:solidFill>
                          <a:effectLst/>
                          <a:latin typeface="Calibri" panose="020F0502020204030204" pitchFamily="34" charset="0"/>
                        </a:rPr>
                        <a:t>Persondays of employment provided to women.</a:t>
                      </a:r>
                    </a:p>
                  </a:txBody>
                  <a:tcPr marL="6350" marR="6350" marT="6350" anchor="b"/>
                </a:tc>
                <a:extLst>
                  <a:ext uri="{0D108BD9-81ED-4DB2-BD59-A6C34878D82A}">
                    <a16:rowId xmlns:a16="http://schemas.microsoft.com/office/drawing/2014/main" val="251209768"/>
                  </a:ext>
                </a:extLst>
              </a:tr>
              <a:tr h="226778">
                <a:tc>
                  <a:txBody>
                    <a:bodyPr/>
                    <a:lstStyle/>
                    <a:p>
                      <a:pPr algn="l" fontAlgn="b"/>
                      <a:r>
                        <a:rPr lang="en-US" sz="1200" b="1" i="0" u="none" strike="noStrike">
                          <a:solidFill>
                            <a:srgbClr val="000000"/>
                          </a:solidFill>
                          <a:effectLst/>
                          <a:latin typeface="Calibri" panose="020F0502020204030204" pitchFamily="34" charset="0"/>
                        </a:rPr>
                        <a:t>Average days of employment per Household</a:t>
                      </a:r>
                    </a:p>
                  </a:txBody>
                  <a:tcPr marL="6350" marR="6350" marT="6350" anchor="b"/>
                </a:tc>
                <a:tc>
                  <a:txBody>
                    <a:bodyPr/>
                    <a:lstStyle/>
                    <a:p>
                      <a:pPr algn="l" fontAlgn="b"/>
                      <a:r>
                        <a:rPr lang="en-US" sz="1200" b="1" i="0" u="none" strike="noStrike">
                          <a:solidFill>
                            <a:srgbClr val="000000"/>
                          </a:solidFill>
                          <a:effectLst/>
                          <a:latin typeface="Calibri" panose="020F0502020204030204" pitchFamily="34" charset="0"/>
                        </a:rPr>
                        <a:t>The average number of days of employment provided per rural household.</a:t>
                      </a:r>
                    </a:p>
                  </a:txBody>
                  <a:tcPr marL="6350" marR="6350" marT="6350" anchor="b"/>
                </a:tc>
                <a:extLst>
                  <a:ext uri="{0D108BD9-81ED-4DB2-BD59-A6C34878D82A}">
                    <a16:rowId xmlns:a16="http://schemas.microsoft.com/office/drawing/2014/main" val="3670953098"/>
                  </a:ext>
                </a:extLst>
              </a:tr>
              <a:tr h="226778">
                <a:tc>
                  <a:txBody>
                    <a:bodyPr/>
                    <a:lstStyle/>
                    <a:p>
                      <a:pPr algn="l" fontAlgn="b"/>
                      <a:r>
                        <a:rPr lang="en-US" sz="1200" b="1" i="0" u="none" strike="noStrike">
                          <a:solidFill>
                            <a:srgbClr val="000000"/>
                          </a:solidFill>
                          <a:effectLst/>
                          <a:latin typeface="Calibri" panose="020F0502020204030204" pitchFamily="34" charset="0"/>
                        </a:rPr>
                        <a:t>Average Wage rate per day per person (Rs.)</a:t>
                      </a:r>
                    </a:p>
                  </a:txBody>
                  <a:tcPr marL="6350" marR="6350" marT="6350" anchor="b"/>
                </a:tc>
                <a:tc>
                  <a:txBody>
                    <a:bodyPr/>
                    <a:lstStyle/>
                    <a:p>
                      <a:pPr algn="l" fontAlgn="b"/>
                      <a:r>
                        <a:rPr lang="en-US" sz="1200" b="1" i="0" u="none" strike="noStrike" dirty="0">
                          <a:solidFill>
                            <a:srgbClr val="000000"/>
                          </a:solidFill>
                          <a:effectLst/>
                          <a:latin typeface="Calibri" panose="020F0502020204030204" pitchFamily="34" charset="0"/>
                        </a:rPr>
                        <a:t>The average daily wage rate per NREGA worker in Indian Rupees.</a:t>
                      </a:r>
                    </a:p>
                  </a:txBody>
                  <a:tcPr marL="6350" marR="6350" marT="6350" anchor="b"/>
                </a:tc>
                <a:extLst>
                  <a:ext uri="{0D108BD9-81ED-4DB2-BD59-A6C34878D82A}">
                    <a16:rowId xmlns:a16="http://schemas.microsoft.com/office/drawing/2014/main" val="1042022735"/>
                  </a:ext>
                </a:extLst>
              </a:tr>
              <a:tr h="254824">
                <a:tc>
                  <a:txBody>
                    <a:bodyPr/>
                    <a:lstStyle/>
                    <a:p>
                      <a:pPr algn="l" fontAlgn="b"/>
                      <a:r>
                        <a:rPr lang="en-US" sz="1200" b="1" i="0" u="none" strike="noStrike" dirty="0">
                          <a:solidFill>
                            <a:srgbClr val="000000"/>
                          </a:solidFill>
                          <a:effectLst/>
                          <a:latin typeface="Calibri" panose="020F0502020204030204" pitchFamily="34" charset="0"/>
                        </a:rPr>
                        <a:t>Total No. of HHs completed 100 Days of Wage Emp</a:t>
                      </a:r>
                    </a:p>
                    <a:p>
                      <a:pPr algn="l" fontAlgn="b"/>
                      <a:endParaRPr lang="en-US" sz="1200" b="1" i="0" u="none" strike="noStrike" dirty="0">
                        <a:solidFill>
                          <a:srgbClr val="000000"/>
                        </a:solidFill>
                        <a:effectLst/>
                        <a:latin typeface="Calibri" panose="020F0502020204030204" pitchFamily="34" charset="0"/>
                      </a:endParaRPr>
                    </a:p>
                  </a:txBody>
                  <a:tcPr marL="6350" marR="6350" marT="6350" anchor="b"/>
                </a:tc>
                <a:tc>
                  <a:txBody>
                    <a:bodyPr/>
                    <a:lstStyle/>
                    <a:p>
                      <a:pPr algn="l" fontAlgn="b"/>
                      <a:r>
                        <a:rPr lang="en-US" sz="1200" b="1" i="0" u="none" strike="noStrike" dirty="0">
                          <a:solidFill>
                            <a:srgbClr val="000000"/>
                          </a:solidFill>
                          <a:effectLst/>
                          <a:latin typeface="Calibri" panose="020F0502020204030204" pitchFamily="34" charset="0"/>
                        </a:rPr>
                        <a:t>The number of households completing 100 days of wage employment.</a:t>
                      </a:r>
                    </a:p>
                    <a:p>
                      <a:pPr algn="l" fontAlgn="b"/>
                      <a:endParaRPr lang="en-US" sz="1200" b="1" i="0" u="none" strike="noStrike" dirty="0">
                        <a:solidFill>
                          <a:srgbClr val="000000"/>
                        </a:solidFill>
                        <a:effectLst/>
                        <a:latin typeface="Calibri" panose="020F0502020204030204" pitchFamily="34" charset="0"/>
                      </a:endParaRPr>
                    </a:p>
                  </a:txBody>
                  <a:tcPr marL="6350" marR="6350" marT="6350" anchor="b"/>
                </a:tc>
                <a:extLst>
                  <a:ext uri="{0D108BD9-81ED-4DB2-BD59-A6C34878D82A}">
                    <a16:rowId xmlns:a16="http://schemas.microsoft.com/office/drawing/2014/main" val="3327937067"/>
                  </a:ext>
                </a:extLst>
              </a:tr>
            </a:tbl>
          </a:graphicData>
        </a:graphic>
      </p:graphicFrame>
    </p:spTree>
    <p:extLst>
      <p:ext uri="{BB962C8B-B14F-4D97-AF65-F5344CB8AC3E}">
        <p14:creationId xmlns:p14="http://schemas.microsoft.com/office/powerpoint/2010/main" val="1778820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9274"/>
            <a:ext cx="9144000" cy="576064"/>
          </a:xfrm>
        </p:spPr>
        <p:txBody>
          <a:bodyPr/>
          <a:lstStyle/>
          <a:p>
            <a:r>
              <a:rPr lang="en-IN" altLang="ko-KR" sz="3200" dirty="0"/>
              <a:t>Dataset overview</a:t>
            </a:r>
            <a:endParaRPr lang="ko-KR" altLang="en-US" sz="3200" dirty="0"/>
          </a:p>
        </p:txBody>
      </p:sp>
      <p:graphicFrame>
        <p:nvGraphicFramePr>
          <p:cNvPr id="7" name="Table 6">
            <a:extLst>
              <a:ext uri="{FF2B5EF4-FFF2-40B4-BE49-F238E27FC236}">
                <a16:creationId xmlns:a16="http://schemas.microsoft.com/office/drawing/2014/main" id="{8B12E109-871A-82B1-7A16-09DA9CCCCF30}"/>
              </a:ext>
            </a:extLst>
          </p:cNvPr>
          <p:cNvGraphicFramePr>
            <a:graphicFrameLocks noGrp="1"/>
          </p:cNvGraphicFramePr>
          <p:nvPr>
            <p:extLst>
              <p:ext uri="{D42A27DB-BD31-4B8C-83A1-F6EECF244321}">
                <p14:modId xmlns:p14="http://schemas.microsoft.com/office/powerpoint/2010/main" val="3014448343"/>
              </p:ext>
            </p:extLst>
          </p:nvPr>
        </p:nvGraphicFramePr>
        <p:xfrm>
          <a:off x="431540" y="404782"/>
          <a:ext cx="8280920" cy="4471224"/>
        </p:xfrm>
        <a:graphic>
          <a:graphicData uri="http://schemas.openxmlformats.org/drawingml/2006/table">
            <a:tbl>
              <a:tblPr firstRow="1" bandRow="1">
                <a:tableStyleId>{5C22544A-7EE6-4342-B048-85BDC9FD1C3A}</a:tableStyleId>
              </a:tblPr>
              <a:tblGrid>
                <a:gridCol w="3240360">
                  <a:extLst>
                    <a:ext uri="{9D8B030D-6E8A-4147-A177-3AD203B41FA5}">
                      <a16:colId xmlns:a16="http://schemas.microsoft.com/office/drawing/2014/main" val="2034916753"/>
                    </a:ext>
                  </a:extLst>
                </a:gridCol>
                <a:gridCol w="5040560">
                  <a:extLst>
                    <a:ext uri="{9D8B030D-6E8A-4147-A177-3AD203B41FA5}">
                      <a16:colId xmlns:a16="http://schemas.microsoft.com/office/drawing/2014/main" val="1017238588"/>
                    </a:ext>
                  </a:extLst>
                </a:gridCol>
              </a:tblGrid>
              <a:tr h="276679">
                <a:tc>
                  <a:txBody>
                    <a:bodyPr/>
                    <a:lstStyle/>
                    <a:p>
                      <a:pPr algn="l" fontAlgn="b"/>
                      <a:r>
                        <a:rPr lang="en-IN" sz="1800" b="1" i="0" u="none" strike="noStrike" dirty="0">
                          <a:solidFill>
                            <a:srgbClr val="000000"/>
                          </a:solidFill>
                          <a:effectLst/>
                          <a:latin typeface="Calibri" panose="020F0502020204030204" pitchFamily="34" charset="0"/>
                        </a:rPr>
                        <a:t>Column Name</a:t>
                      </a:r>
                    </a:p>
                  </a:txBody>
                  <a:tcPr marL="6350" marR="6350" marT="6350" anchor="b"/>
                </a:tc>
                <a:tc>
                  <a:txBody>
                    <a:bodyPr/>
                    <a:lstStyle/>
                    <a:p>
                      <a:pPr algn="l" fontAlgn="b"/>
                      <a:r>
                        <a:rPr lang="en-IN" sz="1800" b="1" i="0" u="none" strike="noStrike" dirty="0">
                          <a:solidFill>
                            <a:srgbClr val="000000"/>
                          </a:solidFill>
                          <a:effectLst/>
                          <a:latin typeface="Calibri" panose="020F0502020204030204" pitchFamily="34" charset="0"/>
                        </a:rPr>
                        <a:t>Description</a:t>
                      </a:r>
                    </a:p>
                  </a:txBody>
                  <a:tcPr marL="6350" marR="6350" marT="6350" anchor="b"/>
                </a:tc>
                <a:extLst>
                  <a:ext uri="{0D108BD9-81ED-4DB2-BD59-A6C34878D82A}">
                    <a16:rowId xmlns:a16="http://schemas.microsoft.com/office/drawing/2014/main" val="440999781"/>
                  </a:ext>
                </a:extLst>
              </a:tr>
              <a:tr h="226778">
                <a:tc>
                  <a:txBody>
                    <a:bodyPr/>
                    <a:lstStyle/>
                    <a:p>
                      <a:pPr marL="0" indent="0" algn="l" fontAlgn="b">
                        <a:buFont typeface="+mj-lt"/>
                        <a:buNone/>
                      </a:pPr>
                      <a:r>
                        <a:rPr lang="en-IN" sz="1200" b="1" i="0" u="none" strike="noStrike" dirty="0">
                          <a:solidFill>
                            <a:srgbClr val="000000"/>
                          </a:solidFill>
                          <a:effectLst/>
                          <a:latin typeface="Calibri" panose="020F0502020204030204" pitchFamily="34" charset="0"/>
                        </a:rPr>
                        <a:t>Total Households Worked</a:t>
                      </a:r>
                    </a:p>
                  </a:txBody>
                  <a:tcPr marL="6350" marR="6350" marT="6350" anchor="ctr"/>
                </a:tc>
                <a:tc>
                  <a:txBody>
                    <a:bodyPr/>
                    <a:lstStyle/>
                    <a:p>
                      <a:pPr marL="0" indent="0" algn="l" fontAlgn="b">
                        <a:buFont typeface="+mj-lt"/>
                        <a:buNone/>
                      </a:pPr>
                      <a:r>
                        <a:rPr lang="en-US" sz="1200" b="1" i="0" u="none" strike="noStrike">
                          <a:solidFill>
                            <a:srgbClr val="000000"/>
                          </a:solidFill>
                          <a:effectLst/>
                          <a:latin typeface="Calibri" panose="020F0502020204030204" pitchFamily="34" charset="0"/>
                        </a:rPr>
                        <a:t>The total number of households involved in NREGA works.</a:t>
                      </a:r>
                    </a:p>
                  </a:txBody>
                  <a:tcPr marL="6350" marR="6350" marT="6350" anchor="ctr"/>
                </a:tc>
                <a:extLst>
                  <a:ext uri="{0D108BD9-81ED-4DB2-BD59-A6C34878D82A}">
                    <a16:rowId xmlns:a16="http://schemas.microsoft.com/office/drawing/2014/main" val="1518463064"/>
                  </a:ext>
                </a:extLst>
              </a:tr>
              <a:tr h="226778">
                <a:tc>
                  <a:txBody>
                    <a:bodyPr/>
                    <a:lstStyle/>
                    <a:p>
                      <a:pPr marL="0" indent="0" algn="l" fontAlgn="b">
                        <a:buFont typeface="+mj-lt"/>
                        <a:buNone/>
                      </a:pPr>
                      <a:r>
                        <a:rPr lang="en-IN" sz="1200" b="1" i="0" u="none" strike="noStrike" dirty="0">
                          <a:solidFill>
                            <a:srgbClr val="000000"/>
                          </a:solidFill>
                          <a:effectLst/>
                          <a:latin typeface="Calibri" panose="020F0502020204030204" pitchFamily="34" charset="0"/>
                        </a:rPr>
                        <a:t>Total Individuals Worked</a:t>
                      </a:r>
                    </a:p>
                  </a:txBody>
                  <a:tcPr marL="6350" marR="6350" marT="6350" anchor="ctr"/>
                </a:tc>
                <a:tc>
                  <a:txBody>
                    <a:bodyPr/>
                    <a:lstStyle/>
                    <a:p>
                      <a:pPr marL="0" indent="0" algn="l" fontAlgn="b">
                        <a:buFont typeface="+mj-lt"/>
                        <a:buNone/>
                      </a:pPr>
                      <a:r>
                        <a:rPr lang="en-US" sz="1200" b="1" i="0" u="none" strike="noStrike">
                          <a:solidFill>
                            <a:srgbClr val="000000"/>
                          </a:solidFill>
                          <a:effectLst/>
                          <a:latin typeface="Calibri" panose="020F0502020204030204" pitchFamily="34" charset="0"/>
                        </a:rPr>
                        <a:t>The total number of individuals engaged in NREGA works.</a:t>
                      </a:r>
                    </a:p>
                  </a:txBody>
                  <a:tcPr marL="6350" marR="6350" marT="6350" anchor="ctr"/>
                </a:tc>
                <a:extLst>
                  <a:ext uri="{0D108BD9-81ED-4DB2-BD59-A6C34878D82A}">
                    <a16:rowId xmlns:a16="http://schemas.microsoft.com/office/drawing/2014/main" val="19933462"/>
                  </a:ext>
                </a:extLst>
              </a:tr>
              <a:tr h="226778">
                <a:tc>
                  <a:txBody>
                    <a:bodyPr/>
                    <a:lstStyle/>
                    <a:p>
                      <a:pPr marL="0" indent="0" algn="l" fontAlgn="b">
                        <a:buFont typeface="+mj-lt"/>
                        <a:buNone/>
                      </a:pPr>
                      <a:r>
                        <a:rPr lang="en-IN" sz="1200" b="1" i="0" u="none" strike="noStrike" dirty="0">
                          <a:solidFill>
                            <a:srgbClr val="000000"/>
                          </a:solidFill>
                          <a:effectLst/>
                          <a:latin typeface="Calibri" panose="020F0502020204030204" pitchFamily="34" charset="0"/>
                        </a:rPr>
                        <a:t>Differently abled persons worked</a:t>
                      </a:r>
                    </a:p>
                  </a:txBody>
                  <a:tcPr marL="6350" marR="6350" marT="6350" anchor="ctr"/>
                </a:tc>
                <a:tc>
                  <a:txBody>
                    <a:bodyPr/>
                    <a:lstStyle/>
                    <a:p>
                      <a:pPr marL="0" indent="0" algn="l" fontAlgn="b">
                        <a:buFont typeface="+mj-lt"/>
                        <a:buNone/>
                      </a:pPr>
                      <a:r>
                        <a:rPr lang="en-US" sz="1200" b="1" i="0" u="none" strike="noStrike">
                          <a:solidFill>
                            <a:srgbClr val="000000"/>
                          </a:solidFill>
                          <a:effectLst/>
                          <a:latin typeface="Calibri" panose="020F0502020204030204" pitchFamily="34" charset="0"/>
                        </a:rPr>
                        <a:t>The count of differently abled persons who participated in NREGA works.</a:t>
                      </a:r>
                    </a:p>
                  </a:txBody>
                  <a:tcPr marL="6350" marR="6350" marT="6350" anchor="ctr"/>
                </a:tc>
                <a:extLst>
                  <a:ext uri="{0D108BD9-81ED-4DB2-BD59-A6C34878D82A}">
                    <a16:rowId xmlns:a16="http://schemas.microsoft.com/office/drawing/2014/main" val="4221750770"/>
                  </a:ext>
                </a:extLst>
              </a:tr>
              <a:tr h="226778">
                <a:tc>
                  <a:txBody>
                    <a:bodyPr/>
                    <a:lstStyle/>
                    <a:p>
                      <a:pPr marL="0" indent="0" algn="l" fontAlgn="b">
                        <a:buFont typeface="+mj-lt"/>
                        <a:buNone/>
                      </a:pPr>
                      <a:r>
                        <a:rPr lang="en-US" sz="1200" b="1" i="0" u="none" strike="noStrike">
                          <a:solidFill>
                            <a:srgbClr val="000000"/>
                          </a:solidFill>
                          <a:effectLst/>
                          <a:latin typeface="Calibri" panose="020F0502020204030204" pitchFamily="34" charset="0"/>
                        </a:rPr>
                        <a:t>Number of GPs with NIL exp</a:t>
                      </a:r>
                    </a:p>
                  </a:txBody>
                  <a:tcPr marL="6350" marR="6350" marT="6350" anchor="ctr"/>
                </a:tc>
                <a:tc>
                  <a:txBody>
                    <a:bodyPr/>
                    <a:lstStyle/>
                    <a:p>
                      <a:pPr marL="0" indent="0" algn="l" fontAlgn="b">
                        <a:buFont typeface="+mj-lt"/>
                        <a:buNone/>
                      </a:pPr>
                      <a:r>
                        <a:rPr lang="en-US" sz="1200" b="1" i="0" u="none" strike="noStrike">
                          <a:solidFill>
                            <a:srgbClr val="000000"/>
                          </a:solidFill>
                          <a:effectLst/>
                          <a:latin typeface="Calibri" panose="020F0502020204030204" pitchFamily="34" charset="0"/>
                        </a:rPr>
                        <a:t>The number of Gram Panchayats with zero expenditure.</a:t>
                      </a:r>
                    </a:p>
                  </a:txBody>
                  <a:tcPr marL="6350" marR="6350" marT="6350" anchor="ctr"/>
                </a:tc>
                <a:extLst>
                  <a:ext uri="{0D108BD9-81ED-4DB2-BD59-A6C34878D82A}">
                    <a16:rowId xmlns:a16="http://schemas.microsoft.com/office/drawing/2014/main" val="909296373"/>
                  </a:ext>
                </a:extLst>
              </a:tr>
              <a:tr h="226778">
                <a:tc>
                  <a:txBody>
                    <a:bodyPr/>
                    <a:lstStyle/>
                    <a:p>
                      <a:pPr marL="0" indent="0" algn="l" fontAlgn="b">
                        <a:buFont typeface="+mj-lt"/>
                        <a:buNone/>
                      </a:pPr>
                      <a:r>
                        <a:rPr lang="en-US" sz="1200" b="1" i="0" u="none" strike="noStrike" dirty="0">
                          <a:solidFill>
                            <a:srgbClr val="000000"/>
                          </a:solidFill>
                          <a:effectLst/>
                          <a:latin typeface="Calibri" panose="020F0502020204030204" pitchFamily="34" charset="0"/>
                        </a:rPr>
                        <a:t>Total No. of Works </a:t>
                      </a:r>
                      <a:r>
                        <a:rPr lang="en-US" sz="1200" b="1" i="0" u="none" strike="noStrike" dirty="0" err="1">
                          <a:solidFill>
                            <a:srgbClr val="000000"/>
                          </a:solidFill>
                          <a:effectLst/>
                          <a:latin typeface="Calibri" panose="020F0502020204030204" pitchFamily="34" charset="0"/>
                        </a:rPr>
                        <a:t>Takenup</a:t>
                      </a:r>
                      <a:r>
                        <a:rPr lang="en-US" sz="1200" b="1" i="0" u="none" strike="noStrike" dirty="0">
                          <a:solidFill>
                            <a:srgbClr val="000000"/>
                          </a:solidFill>
                          <a:effectLst/>
                          <a:latin typeface="Calibri" panose="020F0502020204030204" pitchFamily="34" charset="0"/>
                        </a:rPr>
                        <a:t> (</a:t>
                      </a:r>
                      <a:r>
                        <a:rPr lang="en-US" sz="1200" b="1" i="0" u="none" strike="noStrike" dirty="0" err="1">
                          <a:solidFill>
                            <a:srgbClr val="000000"/>
                          </a:solidFill>
                          <a:effectLst/>
                          <a:latin typeface="Calibri" panose="020F0502020204030204" pitchFamily="34" charset="0"/>
                        </a:rPr>
                        <a:t>New+Spill</a:t>
                      </a:r>
                      <a:r>
                        <a:rPr lang="en-US" sz="1200" b="1" i="0" u="none" strike="noStrike" dirty="0">
                          <a:solidFill>
                            <a:srgbClr val="000000"/>
                          </a:solidFill>
                          <a:effectLst/>
                          <a:latin typeface="Calibri" panose="020F0502020204030204" pitchFamily="34" charset="0"/>
                        </a:rPr>
                        <a:t> Over)</a:t>
                      </a:r>
                    </a:p>
                  </a:txBody>
                  <a:tcPr marL="6350" marR="6350" marT="6350" anchor="ctr"/>
                </a:tc>
                <a:tc>
                  <a:txBody>
                    <a:bodyPr/>
                    <a:lstStyle/>
                    <a:p>
                      <a:pPr marL="0" indent="0" algn="l" fontAlgn="b">
                        <a:buFont typeface="+mj-lt"/>
                        <a:buNone/>
                      </a:pPr>
                      <a:r>
                        <a:rPr lang="en-US" sz="1200" b="1" i="0" u="none" strike="noStrike">
                          <a:solidFill>
                            <a:srgbClr val="000000"/>
                          </a:solidFill>
                          <a:effectLst/>
                          <a:latin typeface="Calibri" panose="020F0502020204030204" pitchFamily="34" charset="0"/>
                        </a:rPr>
                        <a:t>The total number of works initiated, including new projects and spill-over from previous periods.</a:t>
                      </a:r>
                    </a:p>
                  </a:txBody>
                  <a:tcPr marL="6350" marR="6350" marT="6350" anchor="ctr"/>
                </a:tc>
                <a:extLst>
                  <a:ext uri="{0D108BD9-81ED-4DB2-BD59-A6C34878D82A}">
                    <a16:rowId xmlns:a16="http://schemas.microsoft.com/office/drawing/2014/main" val="1195790422"/>
                  </a:ext>
                </a:extLst>
              </a:tr>
              <a:tr h="226778">
                <a:tc>
                  <a:txBody>
                    <a:bodyPr/>
                    <a:lstStyle/>
                    <a:p>
                      <a:pPr marL="0" indent="0" algn="l" fontAlgn="b">
                        <a:buFont typeface="+mj-lt"/>
                        <a:buNone/>
                      </a:pPr>
                      <a:r>
                        <a:rPr lang="en-IN" sz="1200" b="1" i="0" u="none" strike="noStrike" dirty="0">
                          <a:solidFill>
                            <a:srgbClr val="000000"/>
                          </a:solidFill>
                          <a:effectLst/>
                          <a:latin typeface="Calibri" panose="020F0502020204030204" pitchFamily="34" charset="0"/>
                        </a:rPr>
                        <a:t>Number of Ongoing Works</a:t>
                      </a:r>
                    </a:p>
                  </a:txBody>
                  <a:tcPr marL="6350" marR="6350" marT="6350" anchor="ctr"/>
                </a:tc>
                <a:tc>
                  <a:txBody>
                    <a:bodyPr/>
                    <a:lstStyle/>
                    <a:p>
                      <a:pPr marL="0" indent="0" algn="l" fontAlgn="b">
                        <a:buFont typeface="+mj-lt"/>
                        <a:buNone/>
                      </a:pPr>
                      <a:r>
                        <a:rPr lang="en-US" sz="1200" b="1" i="0" u="none" strike="noStrike">
                          <a:solidFill>
                            <a:srgbClr val="000000"/>
                          </a:solidFill>
                          <a:effectLst/>
                          <a:latin typeface="Calibri" panose="020F0502020204030204" pitchFamily="34" charset="0"/>
                        </a:rPr>
                        <a:t>The count of works that are currently in progress.</a:t>
                      </a:r>
                    </a:p>
                  </a:txBody>
                  <a:tcPr marL="6350" marR="6350" marT="6350" anchor="ctr"/>
                </a:tc>
                <a:extLst>
                  <a:ext uri="{0D108BD9-81ED-4DB2-BD59-A6C34878D82A}">
                    <a16:rowId xmlns:a16="http://schemas.microsoft.com/office/drawing/2014/main" val="3700699194"/>
                  </a:ext>
                </a:extLst>
              </a:tr>
              <a:tr h="226778">
                <a:tc>
                  <a:txBody>
                    <a:bodyPr/>
                    <a:lstStyle/>
                    <a:p>
                      <a:pPr marL="0" indent="0" algn="l" fontAlgn="b">
                        <a:buFont typeface="+mj-lt"/>
                        <a:buNone/>
                      </a:pPr>
                      <a:r>
                        <a:rPr lang="en-IN" sz="1200" b="1" i="0" u="none" strike="noStrike" dirty="0">
                          <a:solidFill>
                            <a:srgbClr val="000000"/>
                          </a:solidFill>
                          <a:effectLst/>
                          <a:latin typeface="Calibri" panose="020F0502020204030204" pitchFamily="34" charset="0"/>
                        </a:rPr>
                        <a:t>Number of Completed Works</a:t>
                      </a:r>
                    </a:p>
                  </a:txBody>
                  <a:tcPr marL="6350" marR="6350" marT="6350" anchor="ctr"/>
                </a:tc>
                <a:tc>
                  <a:txBody>
                    <a:bodyPr/>
                    <a:lstStyle/>
                    <a:p>
                      <a:pPr marL="0" indent="0" algn="l" fontAlgn="b">
                        <a:buFont typeface="+mj-lt"/>
                        <a:buNone/>
                      </a:pPr>
                      <a:r>
                        <a:rPr lang="en-US" sz="1200" b="1" i="0" u="none" strike="noStrike">
                          <a:solidFill>
                            <a:srgbClr val="000000"/>
                          </a:solidFill>
                          <a:effectLst/>
                          <a:latin typeface="Calibri" panose="020F0502020204030204" pitchFamily="34" charset="0"/>
                        </a:rPr>
                        <a:t>The count of works that have been successfully completed.</a:t>
                      </a:r>
                    </a:p>
                  </a:txBody>
                  <a:tcPr marL="6350" marR="6350" marT="6350" anchor="ctr"/>
                </a:tc>
                <a:extLst>
                  <a:ext uri="{0D108BD9-81ED-4DB2-BD59-A6C34878D82A}">
                    <a16:rowId xmlns:a16="http://schemas.microsoft.com/office/drawing/2014/main" val="789420800"/>
                  </a:ext>
                </a:extLst>
              </a:tr>
              <a:tr h="226778">
                <a:tc>
                  <a:txBody>
                    <a:bodyPr/>
                    <a:lstStyle/>
                    <a:p>
                      <a:pPr marL="0" indent="0" algn="l" fontAlgn="b">
                        <a:buFont typeface="+mj-lt"/>
                        <a:buNone/>
                      </a:pPr>
                      <a:r>
                        <a:rPr lang="en-US" sz="1200" b="1" i="0" u="none" strike="noStrike" dirty="0">
                          <a:solidFill>
                            <a:srgbClr val="000000"/>
                          </a:solidFill>
                          <a:effectLst/>
                          <a:latin typeface="Calibri" panose="020F0502020204030204" pitchFamily="34" charset="0"/>
                        </a:rPr>
                        <a:t>% of NRM Expenditure (Public + Individual)</a:t>
                      </a:r>
                    </a:p>
                  </a:txBody>
                  <a:tcPr marL="6350" marR="6350" marT="6350" anchor="ctr"/>
                </a:tc>
                <a:tc>
                  <a:txBody>
                    <a:bodyPr/>
                    <a:lstStyle/>
                    <a:p>
                      <a:pPr marL="0" indent="0" algn="l" fontAlgn="b">
                        <a:buFont typeface="+mj-lt"/>
                        <a:buNone/>
                      </a:pPr>
                      <a:r>
                        <a:rPr lang="en-US" sz="1200" b="1" i="0" u="none" strike="noStrike" dirty="0">
                          <a:solidFill>
                            <a:srgbClr val="000000"/>
                          </a:solidFill>
                          <a:effectLst/>
                          <a:latin typeface="Calibri" panose="020F0502020204030204" pitchFamily="34" charset="0"/>
                        </a:rPr>
                        <a:t>The percentage of expenditure on Natural Resource Management (NRM) projects, including contributions from both public and individuals.</a:t>
                      </a:r>
                    </a:p>
                  </a:txBody>
                  <a:tcPr marL="6350" marR="6350" marT="6350" anchor="ctr"/>
                </a:tc>
                <a:extLst>
                  <a:ext uri="{0D108BD9-81ED-4DB2-BD59-A6C34878D82A}">
                    <a16:rowId xmlns:a16="http://schemas.microsoft.com/office/drawing/2014/main" val="2705876566"/>
                  </a:ext>
                </a:extLst>
              </a:tr>
              <a:tr h="226778">
                <a:tc>
                  <a:txBody>
                    <a:bodyPr/>
                    <a:lstStyle/>
                    <a:p>
                      <a:pPr marL="0" indent="0" algn="l" fontAlgn="b">
                        <a:buFont typeface="+mj-lt"/>
                        <a:buNone/>
                      </a:pPr>
                      <a:r>
                        <a:rPr lang="en-IN" sz="1200" b="1" i="0" u="none" strike="noStrike">
                          <a:solidFill>
                            <a:srgbClr val="000000"/>
                          </a:solidFill>
                          <a:effectLst/>
                          <a:latin typeface="Calibri" panose="020F0502020204030204" pitchFamily="34" charset="0"/>
                        </a:rPr>
                        <a:t>% of Category B Works</a:t>
                      </a:r>
                    </a:p>
                  </a:txBody>
                  <a:tcPr marL="6350" marR="6350" marT="6350" anchor="ctr"/>
                </a:tc>
                <a:tc>
                  <a:txBody>
                    <a:bodyPr/>
                    <a:lstStyle/>
                    <a:p>
                      <a:pPr marL="0" indent="0" algn="l" fontAlgn="b">
                        <a:buFont typeface="+mj-lt"/>
                        <a:buNone/>
                      </a:pPr>
                      <a:r>
                        <a:rPr lang="en-US" sz="1200" b="1" i="0" u="none" strike="noStrike">
                          <a:solidFill>
                            <a:srgbClr val="000000"/>
                          </a:solidFill>
                          <a:effectLst/>
                          <a:latin typeface="Calibri" panose="020F0502020204030204" pitchFamily="34" charset="0"/>
                        </a:rPr>
                        <a:t>The percentage of expenditure on Category B works.</a:t>
                      </a:r>
                    </a:p>
                  </a:txBody>
                  <a:tcPr marL="6350" marR="6350" marT="6350" anchor="ctr"/>
                </a:tc>
                <a:extLst>
                  <a:ext uri="{0D108BD9-81ED-4DB2-BD59-A6C34878D82A}">
                    <a16:rowId xmlns:a16="http://schemas.microsoft.com/office/drawing/2014/main" val="2205936660"/>
                  </a:ext>
                </a:extLst>
              </a:tr>
              <a:tr h="226778">
                <a:tc>
                  <a:txBody>
                    <a:bodyPr/>
                    <a:lstStyle/>
                    <a:p>
                      <a:pPr marL="0" indent="0" algn="l" fontAlgn="b">
                        <a:buFont typeface="+mj-lt"/>
                        <a:buNone/>
                      </a:pPr>
                      <a:r>
                        <a:rPr lang="en-US" sz="1200" b="1" i="0" u="none" strike="noStrike">
                          <a:solidFill>
                            <a:srgbClr val="000000"/>
                          </a:solidFill>
                          <a:effectLst/>
                          <a:latin typeface="Calibri" panose="020F0502020204030204" pitchFamily="34" charset="0"/>
                        </a:rPr>
                        <a:t>% of Expenditure on Agri &amp; Agri Allied Works</a:t>
                      </a:r>
                    </a:p>
                  </a:txBody>
                  <a:tcPr marL="6350" marR="6350" marT="6350" anchor="ctr"/>
                </a:tc>
                <a:tc>
                  <a:txBody>
                    <a:bodyPr/>
                    <a:lstStyle/>
                    <a:p>
                      <a:pPr marL="0" indent="0" algn="l" fontAlgn="b">
                        <a:buFont typeface="+mj-lt"/>
                        <a:buNone/>
                      </a:pPr>
                      <a:r>
                        <a:rPr lang="en-US" sz="1200" b="1" i="0" u="none" strike="noStrike" dirty="0">
                          <a:solidFill>
                            <a:srgbClr val="000000"/>
                          </a:solidFill>
                          <a:effectLst/>
                          <a:latin typeface="Calibri" panose="020F0502020204030204" pitchFamily="34" charset="0"/>
                        </a:rPr>
                        <a:t>The percentage of expenditure on agriculture and allied activities.</a:t>
                      </a:r>
                    </a:p>
                  </a:txBody>
                  <a:tcPr marL="6350" marR="6350" marT="6350" anchor="ctr"/>
                </a:tc>
                <a:extLst>
                  <a:ext uri="{0D108BD9-81ED-4DB2-BD59-A6C34878D82A}">
                    <a16:rowId xmlns:a16="http://schemas.microsoft.com/office/drawing/2014/main" val="484291053"/>
                  </a:ext>
                </a:extLst>
              </a:tr>
              <a:tr h="226778">
                <a:tc>
                  <a:txBody>
                    <a:bodyPr/>
                    <a:lstStyle/>
                    <a:p>
                      <a:pPr marL="0" indent="0" algn="l" fontAlgn="b">
                        <a:buFont typeface="+mj-lt"/>
                        <a:buNone/>
                      </a:pPr>
                      <a:r>
                        <a:rPr lang="en-US" sz="1200" b="1" i="0" u="none" strike="noStrike">
                          <a:solidFill>
                            <a:srgbClr val="000000"/>
                          </a:solidFill>
                          <a:effectLst/>
                          <a:latin typeface="Calibri" panose="020F0502020204030204" pitchFamily="34" charset="0"/>
                        </a:rPr>
                        <a:t>Total Exp (Rs. in Lakhs)</a:t>
                      </a:r>
                    </a:p>
                  </a:txBody>
                  <a:tcPr marL="6350" marR="6350" marT="6350" anchor="ctr"/>
                </a:tc>
                <a:tc>
                  <a:txBody>
                    <a:bodyPr/>
                    <a:lstStyle/>
                    <a:p>
                      <a:pPr marL="0" indent="0" algn="l" fontAlgn="b">
                        <a:buFont typeface="+mj-lt"/>
                        <a:buNone/>
                      </a:pPr>
                      <a:r>
                        <a:rPr lang="en-US" sz="1200" b="1" i="0" u="none" strike="noStrike" dirty="0">
                          <a:solidFill>
                            <a:srgbClr val="000000"/>
                          </a:solidFill>
                          <a:effectLst/>
                          <a:latin typeface="Calibri" panose="020F0502020204030204" pitchFamily="34" charset="0"/>
                        </a:rPr>
                        <a:t>Total expenditure in Indian Rupees (in lakhs).</a:t>
                      </a:r>
                    </a:p>
                  </a:txBody>
                  <a:tcPr marL="6350" marR="6350" marT="6350" anchor="ctr"/>
                </a:tc>
                <a:extLst>
                  <a:ext uri="{0D108BD9-81ED-4DB2-BD59-A6C34878D82A}">
                    <a16:rowId xmlns:a16="http://schemas.microsoft.com/office/drawing/2014/main" val="2784513747"/>
                  </a:ext>
                </a:extLst>
              </a:tr>
              <a:tr h="226778">
                <a:tc>
                  <a:txBody>
                    <a:bodyPr/>
                    <a:lstStyle/>
                    <a:p>
                      <a:pPr marL="0" indent="0" algn="l" fontAlgn="b">
                        <a:buFont typeface="+mj-lt"/>
                        <a:buNone/>
                      </a:pPr>
                      <a:r>
                        <a:rPr lang="en-IN" sz="1200" b="1" i="0" u="none" strike="noStrike">
                          <a:solidFill>
                            <a:srgbClr val="000000"/>
                          </a:solidFill>
                          <a:effectLst/>
                          <a:latin typeface="Calibri" panose="020F0502020204030204" pitchFamily="34" charset="0"/>
                        </a:rPr>
                        <a:t>Wages (Rs. in Lakhs)</a:t>
                      </a:r>
                    </a:p>
                  </a:txBody>
                  <a:tcPr marL="6350" marR="6350" marT="6350" anchor="ctr"/>
                </a:tc>
                <a:tc>
                  <a:txBody>
                    <a:bodyPr/>
                    <a:lstStyle/>
                    <a:p>
                      <a:pPr marL="0" indent="0" algn="l" fontAlgn="b">
                        <a:buFont typeface="+mj-lt"/>
                        <a:buNone/>
                      </a:pPr>
                      <a:r>
                        <a:rPr lang="en-US" sz="1200" b="1" i="0" u="none" strike="noStrike" dirty="0">
                          <a:solidFill>
                            <a:srgbClr val="000000"/>
                          </a:solidFill>
                          <a:effectLst/>
                          <a:latin typeface="Calibri" panose="020F0502020204030204" pitchFamily="34" charset="0"/>
                        </a:rPr>
                        <a:t>Expenditure on wages in Indian Rupees (in lakhs).</a:t>
                      </a:r>
                    </a:p>
                  </a:txBody>
                  <a:tcPr marL="6350" marR="6350" marT="6350" anchor="ctr"/>
                </a:tc>
                <a:extLst>
                  <a:ext uri="{0D108BD9-81ED-4DB2-BD59-A6C34878D82A}">
                    <a16:rowId xmlns:a16="http://schemas.microsoft.com/office/drawing/2014/main" val="3814464740"/>
                  </a:ext>
                </a:extLst>
              </a:tr>
              <a:tr h="226778">
                <a:tc>
                  <a:txBody>
                    <a:bodyPr/>
                    <a:lstStyle/>
                    <a:p>
                      <a:pPr marL="0" indent="0" algn="l" fontAlgn="b">
                        <a:buFont typeface="+mj-lt"/>
                        <a:buNone/>
                      </a:pPr>
                      <a:r>
                        <a:rPr lang="en-US" sz="1200" b="1" i="0" u="none" strike="noStrike">
                          <a:solidFill>
                            <a:srgbClr val="000000"/>
                          </a:solidFill>
                          <a:effectLst/>
                          <a:latin typeface="Calibri" panose="020F0502020204030204" pitchFamily="34" charset="0"/>
                        </a:rPr>
                        <a:t>Material and skilled Wages (Rs. in Lakhs)</a:t>
                      </a:r>
                    </a:p>
                  </a:txBody>
                  <a:tcPr marL="6350" marR="6350" marT="6350" anchor="ctr"/>
                </a:tc>
                <a:tc>
                  <a:txBody>
                    <a:bodyPr/>
                    <a:lstStyle/>
                    <a:p>
                      <a:pPr marL="0" indent="0" algn="l" fontAlgn="b">
                        <a:buFont typeface="+mj-lt"/>
                        <a:buNone/>
                      </a:pPr>
                      <a:r>
                        <a:rPr lang="en-US" sz="1200" b="1" i="0" u="none" strike="noStrike" dirty="0">
                          <a:solidFill>
                            <a:srgbClr val="000000"/>
                          </a:solidFill>
                          <a:effectLst/>
                          <a:latin typeface="Calibri" panose="020F0502020204030204" pitchFamily="34" charset="0"/>
                        </a:rPr>
                        <a:t>Expenditure on materials and skilled wages in Indian Rupees (in lakhs).</a:t>
                      </a:r>
                    </a:p>
                  </a:txBody>
                  <a:tcPr marL="6350" marR="6350" marT="6350" anchor="ctr"/>
                </a:tc>
                <a:extLst>
                  <a:ext uri="{0D108BD9-81ED-4DB2-BD59-A6C34878D82A}">
                    <a16:rowId xmlns:a16="http://schemas.microsoft.com/office/drawing/2014/main" val="251209768"/>
                  </a:ext>
                </a:extLst>
              </a:tr>
              <a:tr h="226778">
                <a:tc>
                  <a:txBody>
                    <a:bodyPr/>
                    <a:lstStyle/>
                    <a:p>
                      <a:pPr marL="0" indent="0" algn="l" fontAlgn="b">
                        <a:buFont typeface="+mj-lt"/>
                        <a:buNone/>
                      </a:pPr>
                      <a:r>
                        <a:rPr lang="en-US" sz="1200" b="1" i="0" u="none" strike="noStrike">
                          <a:solidFill>
                            <a:srgbClr val="000000"/>
                          </a:solidFill>
                          <a:effectLst/>
                          <a:latin typeface="Calibri" panose="020F0502020204030204" pitchFamily="34" charset="0"/>
                        </a:rPr>
                        <a:t>Total Adm Expenditure (Rs. in Lakhs)</a:t>
                      </a:r>
                    </a:p>
                  </a:txBody>
                  <a:tcPr marL="6350" marR="6350" marT="6350" anchor="ctr"/>
                </a:tc>
                <a:tc>
                  <a:txBody>
                    <a:bodyPr/>
                    <a:lstStyle/>
                    <a:p>
                      <a:pPr marL="0" indent="0" algn="l" fontAlgn="b">
                        <a:buFont typeface="+mj-lt"/>
                        <a:buNone/>
                      </a:pPr>
                      <a:r>
                        <a:rPr lang="en-US" sz="1200" b="1" i="0" u="none" strike="noStrike" dirty="0">
                          <a:solidFill>
                            <a:srgbClr val="000000"/>
                          </a:solidFill>
                          <a:effectLst/>
                          <a:latin typeface="Calibri" panose="020F0502020204030204" pitchFamily="34" charset="0"/>
                        </a:rPr>
                        <a:t>Total administrative expenditure in Indian Rupees (in lakhs).</a:t>
                      </a:r>
                    </a:p>
                  </a:txBody>
                  <a:tcPr marL="6350" marR="6350" marT="6350" anchor="ctr"/>
                </a:tc>
                <a:extLst>
                  <a:ext uri="{0D108BD9-81ED-4DB2-BD59-A6C34878D82A}">
                    <a16:rowId xmlns:a16="http://schemas.microsoft.com/office/drawing/2014/main" val="3670953098"/>
                  </a:ext>
                </a:extLst>
              </a:tr>
              <a:tr h="226778">
                <a:tc>
                  <a:txBody>
                    <a:bodyPr/>
                    <a:lstStyle/>
                    <a:p>
                      <a:pPr marL="0" indent="0" algn="l" fontAlgn="b">
                        <a:buFont typeface="+mj-lt"/>
                        <a:buNone/>
                      </a:pPr>
                      <a:r>
                        <a:rPr lang="en-IN" sz="1200" b="1" i="0" u="none" strike="noStrike">
                          <a:solidFill>
                            <a:srgbClr val="000000"/>
                          </a:solidFill>
                          <a:effectLst/>
                          <a:latin typeface="Calibri" panose="020F0502020204030204" pitchFamily="34" charset="0"/>
                        </a:rPr>
                        <a:t>Total Households Worked</a:t>
                      </a:r>
                    </a:p>
                  </a:txBody>
                  <a:tcPr marL="6350" marR="6350" marT="6350" anchor="ctr"/>
                </a:tc>
                <a:tc>
                  <a:txBody>
                    <a:bodyPr/>
                    <a:lstStyle/>
                    <a:p>
                      <a:pPr marL="0" indent="0" algn="l" fontAlgn="b">
                        <a:buFont typeface="+mj-lt"/>
                        <a:buNone/>
                      </a:pPr>
                      <a:r>
                        <a:rPr lang="en-US" sz="1200" b="1" i="0" u="none" strike="noStrike" dirty="0">
                          <a:solidFill>
                            <a:srgbClr val="000000"/>
                          </a:solidFill>
                          <a:effectLst/>
                          <a:latin typeface="Calibri" panose="020F0502020204030204" pitchFamily="34" charset="0"/>
                        </a:rPr>
                        <a:t>The total number of households involved in NREGA works.</a:t>
                      </a:r>
                    </a:p>
                  </a:txBody>
                  <a:tcPr marL="6350" marR="6350" marT="6350" anchor="ctr"/>
                </a:tc>
                <a:extLst>
                  <a:ext uri="{0D108BD9-81ED-4DB2-BD59-A6C34878D82A}">
                    <a16:rowId xmlns:a16="http://schemas.microsoft.com/office/drawing/2014/main" val="1042022735"/>
                  </a:ext>
                </a:extLst>
              </a:tr>
              <a:tr h="254824">
                <a:tc>
                  <a:txBody>
                    <a:bodyPr/>
                    <a:lstStyle/>
                    <a:p>
                      <a:pPr marL="0" indent="0" algn="l" fontAlgn="b">
                        <a:buFont typeface="+mj-lt"/>
                        <a:buNone/>
                      </a:pPr>
                      <a:r>
                        <a:rPr lang="en-IN" sz="1200" b="1" i="0" u="none" strike="noStrike">
                          <a:solidFill>
                            <a:srgbClr val="000000"/>
                          </a:solidFill>
                          <a:effectLst/>
                          <a:latin typeface="Calibri" panose="020F0502020204030204" pitchFamily="34" charset="0"/>
                        </a:rPr>
                        <a:t>Total Individuals Worked</a:t>
                      </a:r>
                    </a:p>
                  </a:txBody>
                  <a:tcPr marL="6350" marR="6350" marT="6350" anchor="ctr"/>
                </a:tc>
                <a:tc>
                  <a:txBody>
                    <a:bodyPr/>
                    <a:lstStyle/>
                    <a:p>
                      <a:pPr marL="0" indent="0" algn="l" fontAlgn="b">
                        <a:buFont typeface="+mj-lt"/>
                        <a:buNone/>
                      </a:pPr>
                      <a:r>
                        <a:rPr lang="en-US" sz="1200" b="1" i="0" u="none" strike="noStrike" dirty="0">
                          <a:solidFill>
                            <a:srgbClr val="000000"/>
                          </a:solidFill>
                          <a:effectLst/>
                          <a:latin typeface="Calibri" panose="020F0502020204030204" pitchFamily="34" charset="0"/>
                        </a:rPr>
                        <a:t>The total number of individuals engaged in NREGA works.</a:t>
                      </a:r>
                    </a:p>
                  </a:txBody>
                  <a:tcPr marL="6350" marR="6350" marT="6350" anchor="ctr"/>
                </a:tc>
                <a:extLst>
                  <a:ext uri="{0D108BD9-81ED-4DB2-BD59-A6C34878D82A}">
                    <a16:rowId xmlns:a16="http://schemas.microsoft.com/office/drawing/2014/main" val="3327937067"/>
                  </a:ext>
                </a:extLst>
              </a:tr>
            </a:tbl>
          </a:graphicData>
        </a:graphic>
      </p:graphicFrame>
    </p:spTree>
    <p:extLst>
      <p:ext uri="{BB962C8B-B14F-4D97-AF65-F5344CB8AC3E}">
        <p14:creationId xmlns:p14="http://schemas.microsoft.com/office/powerpoint/2010/main" val="1691070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854DDC-1EC1-0666-8BDB-5D2B4285E4A5}"/>
              </a:ext>
            </a:extLst>
          </p:cNvPr>
          <p:cNvSpPr>
            <a:spLocks noGrp="1"/>
          </p:cNvSpPr>
          <p:nvPr>
            <p:ph type="body" sz="quarter" idx="10"/>
          </p:nvPr>
        </p:nvSpPr>
        <p:spPr/>
        <p:txBody>
          <a:bodyPr/>
          <a:lstStyle/>
          <a:p>
            <a:pPr algn="l"/>
            <a:r>
              <a:rPr lang="en-IN" b="1" dirty="0"/>
              <a:t>Preprocessing:-</a:t>
            </a:r>
          </a:p>
        </p:txBody>
      </p:sp>
      <p:sp>
        <p:nvSpPr>
          <p:cNvPr id="3" name="Text Placeholder 2">
            <a:extLst>
              <a:ext uri="{FF2B5EF4-FFF2-40B4-BE49-F238E27FC236}">
                <a16:creationId xmlns:a16="http://schemas.microsoft.com/office/drawing/2014/main" id="{64A9996E-D09F-CF97-86AD-E6AB4668A733}"/>
              </a:ext>
            </a:extLst>
          </p:cNvPr>
          <p:cNvSpPr>
            <a:spLocks noGrp="1"/>
          </p:cNvSpPr>
          <p:nvPr>
            <p:ph type="body" sz="quarter" idx="11"/>
          </p:nvPr>
        </p:nvSpPr>
        <p:spPr>
          <a:xfrm>
            <a:off x="1187624" y="3839645"/>
            <a:ext cx="7326466" cy="1296144"/>
          </a:xfrm>
        </p:spPr>
        <p:txBody>
          <a:bodyPr/>
          <a:lstStyle/>
          <a:p>
            <a:r>
              <a:rPr lang="en-US" sz="1600" b="1" dirty="0"/>
              <a:t>The data didn’t require any cleaning or transformation because it was </a:t>
            </a:r>
          </a:p>
          <a:p>
            <a:r>
              <a:rPr lang="en-US" sz="1600" b="1" dirty="0"/>
              <a:t>already in good shape, with no null values, duplicates, or inaccuracies.</a:t>
            </a:r>
            <a:endParaRPr lang="en-IN" sz="1600" b="1" dirty="0"/>
          </a:p>
        </p:txBody>
      </p:sp>
      <p:pic>
        <p:nvPicPr>
          <p:cNvPr id="7" name="Picture 6">
            <a:extLst>
              <a:ext uri="{FF2B5EF4-FFF2-40B4-BE49-F238E27FC236}">
                <a16:creationId xmlns:a16="http://schemas.microsoft.com/office/drawing/2014/main" id="{EA57B8BF-450F-1743-0A89-9AA4E4EA180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97026" y="779397"/>
            <a:ext cx="3332485" cy="3332485"/>
          </a:xfrm>
          <a:prstGeom prst="rect">
            <a:avLst/>
          </a:prstGeom>
        </p:spPr>
      </p:pic>
      <p:pic>
        <p:nvPicPr>
          <p:cNvPr id="9" name="Picture 8">
            <a:extLst>
              <a:ext uri="{FF2B5EF4-FFF2-40B4-BE49-F238E27FC236}">
                <a16:creationId xmlns:a16="http://schemas.microsoft.com/office/drawing/2014/main" id="{CFCE6E6F-C5A6-880E-098F-80B98B5ECA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86985" y="779397"/>
            <a:ext cx="3582050" cy="3304521"/>
          </a:xfrm>
          <a:prstGeom prst="rect">
            <a:avLst/>
          </a:prstGeom>
        </p:spPr>
      </p:pic>
    </p:spTree>
    <p:extLst>
      <p:ext uri="{BB962C8B-B14F-4D97-AF65-F5344CB8AC3E}">
        <p14:creationId xmlns:p14="http://schemas.microsoft.com/office/powerpoint/2010/main" val="2825971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096" b="25096"/>
          <a:stretch>
            <a:fillRect/>
          </a:stretch>
        </p:blipFill>
        <p:spPr>
          <a:xfrm>
            <a:off x="0" y="2139702"/>
            <a:ext cx="9144000" cy="2952328"/>
          </a:xfrm>
        </p:spPr>
      </p:pic>
      <p:sp>
        <p:nvSpPr>
          <p:cNvPr id="2" name="Text Placeholder 1"/>
          <p:cNvSpPr>
            <a:spLocks noGrp="1"/>
          </p:cNvSpPr>
          <p:nvPr>
            <p:ph type="body" sz="quarter" idx="10"/>
          </p:nvPr>
        </p:nvSpPr>
        <p:spPr>
          <a:xfrm>
            <a:off x="3092" y="1367519"/>
            <a:ext cx="9144000" cy="464245"/>
          </a:xfrm>
        </p:spPr>
        <p:txBody>
          <a:bodyPr/>
          <a:lstStyle/>
          <a:p>
            <a:pPr>
              <a:defRPr/>
            </a:pPr>
            <a:r>
              <a:rPr lang="en-US" altLang="ko-KR" sz="3600" b="1" dirty="0">
                <a:solidFill>
                  <a:schemeClr val="accent2"/>
                </a:solidFill>
                <a:cs typeface="Arial" pitchFamily="34" charset="0"/>
              </a:rPr>
              <a:t>Problem </a:t>
            </a:r>
            <a:r>
              <a:rPr lang="en-IN" altLang="ko-KR" sz="3600" b="1" dirty="0">
                <a:solidFill>
                  <a:schemeClr val="accent2"/>
                </a:solidFill>
                <a:cs typeface="Arial" pitchFamily="34" charset="0"/>
              </a:rPr>
              <a:t>statement’s solution using </a:t>
            </a:r>
            <a:r>
              <a:rPr lang="en-US" altLang="ko-KR" sz="3600" b="1" dirty="0">
                <a:solidFill>
                  <a:schemeClr val="accent2"/>
                </a:solidFill>
                <a:cs typeface="Arial" pitchFamily="34" charset="0"/>
              </a:rPr>
              <a:t>Dashboards</a:t>
            </a:r>
          </a:p>
        </p:txBody>
      </p:sp>
      <p:sp>
        <p:nvSpPr>
          <p:cNvPr id="5" name="Text Placeholder 4">
            <a:extLst>
              <a:ext uri="{FF2B5EF4-FFF2-40B4-BE49-F238E27FC236}">
                <a16:creationId xmlns:a16="http://schemas.microsoft.com/office/drawing/2014/main" id="{74CD6B64-4F02-1627-A49E-CF056B3B23B4}"/>
              </a:ext>
            </a:extLst>
          </p:cNvPr>
          <p:cNvSpPr>
            <a:spLocks noGrp="1"/>
          </p:cNvSpPr>
          <p:nvPr>
            <p:ph type="body" sz="quarter" idx="11"/>
          </p:nvPr>
        </p:nvSpPr>
        <p:spPr>
          <a:xfrm>
            <a:off x="0" y="51470"/>
            <a:ext cx="9144000" cy="1008112"/>
          </a:xfrm>
          <a:ln/>
        </p:spPr>
        <p:style>
          <a:lnRef idx="2">
            <a:schemeClr val="accent1">
              <a:shade val="15000"/>
            </a:schemeClr>
          </a:lnRef>
          <a:fillRef idx="1">
            <a:schemeClr val="accent1"/>
          </a:fillRef>
          <a:effectRef idx="0">
            <a:schemeClr val="accent1"/>
          </a:effectRef>
          <a:fontRef idx="minor">
            <a:schemeClr val="lt1"/>
          </a:fontRef>
        </p:style>
        <p:txBody>
          <a:bodyPr/>
          <a:lstStyle/>
          <a:p>
            <a:r>
              <a:rPr lang="en-IN" sz="4400" dirty="0">
                <a:solidFill>
                  <a:schemeClr val="bg1"/>
                </a:solidFill>
                <a:latin typeface="Arial Black" panose="020B0A04020102020204" pitchFamily="34" charset="0"/>
              </a:rPr>
              <a:t>03.</a:t>
            </a:r>
          </a:p>
        </p:txBody>
      </p:sp>
    </p:spTree>
    <p:extLst>
      <p:ext uri="{BB962C8B-B14F-4D97-AF65-F5344CB8AC3E}">
        <p14:creationId xmlns:p14="http://schemas.microsoft.com/office/powerpoint/2010/main" val="3079281235"/>
      </p:ext>
    </p:extLst>
  </p:cSld>
  <p:clrMapOvr>
    <a:masterClrMapping/>
  </p:clrMapOvr>
</p:sld>
</file>

<file path=ppt/theme/theme1.xml><?xml version="1.0" encoding="utf-8"?>
<a:theme xmlns:a="http://schemas.openxmlformats.org/drawingml/2006/main" name="Cover and End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46C0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2002</TotalTime>
  <Words>1299</Words>
  <Application>Microsoft Office PowerPoint</Application>
  <PresentationFormat>On-screen Show (16:9)</PresentationFormat>
  <Paragraphs>178</Paragraphs>
  <Slides>20</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20</vt:i4>
      </vt:variant>
    </vt:vector>
  </HeadingPairs>
  <TitlesOfParts>
    <vt:vector size="30" baseType="lpstr">
      <vt:lpstr>맑은 고딕</vt:lpstr>
      <vt:lpstr>-apple-system</vt:lpstr>
      <vt:lpstr>Arial</vt:lpstr>
      <vt:lpstr>Arial Black</vt:lpstr>
      <vt:lpstr>Calibri</vt:lpstr>
      <vt:lpstr>Georgia</vt:lpstr>
      <vt:lpstr>Imprint MT Shadow</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Manav Shah</cp:lastModifiedBy>
  <cp:revision>108</cp:revision>
  <dcterms:created xsi:type="dcterms:W3CDTF">2016-12-05T23:26:54Z</dcterms:created>
  <dcterms:modified xsi:type="dcterms:W3CDTF">2024-06-21T00:14:45Z</dcterms:modified>
</cp:coreProperties>
</file>